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3"/>
  </p:notesMasterIdLst>
  <p:sldIdLst>
    <p:sldId id="256" r:id="rId2"/>
    <p:sldId id="510" r:id="rId3"/>
    <p:sldId id="570" r:id="rId4"/>
    <p:sldId id="419" r:id="rId5"/>
    <p:sldId id="432" r:id="rId6"/>
    <p:sldId id="463" r:id="rId7"/>
    <p:sldId id="440" r:id="rId8"/>
    <p:sldId id="571" r:id="rId9"/>
    <p:sldId id="574" r:id="rId10"/>
    <p:sldId id="573" r:id="rId11"/>
    <p:sldId id="582" r:id="rId12"/>
    <p:sldId id="583" r:id="rId13"/>
    <p:sldId id="580" r:id="rId14"/>
    <p:sldId id="581" r:id="rId15"/>
    <p:sldId id="594" r:id="rId16"/>
    <p:sldId id="575" r:id="rId17"/>
    <p:sldId id="584" r:id="rId18"/>
    <p:sldId id="585" r:id="rId19"/>
    <p:sldId id="586" r:id="rId20"/>
    <p:sldId id="587" r:id="rId21"/>
    <p:sldId id="588" r:id="rId22"/>
    <p:sldId id="589" r:id="rId23"/>
    <p:sldId id="590" r:id="rId24"/>
    <p:sldId id="592" r:id="rId25"/>
    <p:sldId id="593" r:id="rId26"/>
    <p:sldId id="530" r:id="rId27"/>
    <p:sldId id="531" r:id="rId28"/>
    <p:sldId id="532" r:id="rId29"/>
    <p:sldId id="591" r:id="rId30"/>
    <p:sldId id="579" r:id="rId31"/>
    <p:sldId id="5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44"/>
    <p:restoredTop sz="68508"/>
  </p:normalViewPr>
  <p:slideViewPr>
    <p:cSldViewPr snapToObjects="1">
      <p:cViewPr varScale="1">
        <p:scale>
          <a:sx n="76" d="100"/>
          <a:sy n="76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Ristenpart" userId="44426604_tp_dropbox" providerId="OAuth2" clId="{11EAB36D-F44D-6D42-B854-3632A47B02BA}"/>
    <pc:docChg chg="custSel modSld">
      <pc:chgData name="Tom Ristenpart" userId="44426604_tp_dropbox" providerId="OAuth2" clId="{11EAB36D-F44D-6D42-B854-3632A47B02BA}" dt="2019-02-04T20:16:27.719" v="3" actId="7634"/>
      <pc:docMkLst>
        <pc:docMk/>
      </pc:docMkLst>
      <pc:sldChg chg="addSp modSp">
        <pc:chgData name="Tom Ristenpart" userId="44426604_tp_dropbox" providerId="OAuth2" clId="{11EAB36D-F44D-6D42-B854-3632A47B02BA}" dt="2019-02-04T20:16:27.719" v="3" actId="7634"/>
        <pc:sldMkLst>
          <pc:docMk/>
          <pc:sldMk cId="1100348451" sldId="256"/>
        </pc:sldMkLst>
        <pc:picChg chg="mod">
          <ac:chgData name="Tom Ristenpart" userId="44426604_tp_dropbox" providerId="OAuth2" clId="{11EAB36D-F44D-6D42-B854-3632A47B02BA}" dt="2019-02-04T18:39:03.623" v="2" actId="1076"/>
          <ac:picMkLst>
            <pc:docMk/>
            <pc:sldMk cId="1100348451" sldId="256"/>
            <ac:picMk id="21" creationId="{00000000-0000-0000-0000-000000000000}"/>
          </ac:picMkLst>
        </pc:pic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100348451" sldId="256"/>
            <ac:inkMk id="4" creationId="{499C8331-1297-DA47-98CB-84B2AC25A36F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36023586" sldId="300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6023586" sldId="300"/>
            <ac:inkMk id="6" creationId="{E2ABA1A8-5275-B544-A442-89D8A1F3883E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1410524221" sldId="533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410524221" sldId="533"/>
            <ac:inkMk id="6" creationId="{A3A093FF-B0CB-224D-9CE7-F4C5B994407A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4240478825" sldId="541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4240478825" sldId="541"/>
            <ac:inkMk id="6" creationId="{AB51E91C-25E3-6044-BC95-841E282902B5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4143300533" sldId="542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4143300533" sldId="542"/>
            <ac:inkMk id="4" creationId="{17305F62-2C7D-F245-8FF0-400434A0D25A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2218827226" sldId="545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218827226" sldId="545"/>
            <ac:inkMk id="3" creationId="{2101C2C6-FE2C-7B44-B335-96434F5995DC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218827226" sldId="545"/>
            <ac:inkMk id="5" creationId="{E2732AB7-1087-F04F-AD53-BFFAA0BA63DD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218827226" sldId="545"/>
            <ac:inkMk id="7" creationId="{C2040EAF-9FD6-8B4B-B634-28D843F75E26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218827226" sldId="545"/>
            <ac:inkMk id="9" creationId="{FBD299F3-5505-3141-9A7B-EB9A572E3937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218827226" sldId="545"/>
            <ac:inkMk id="12" creationId="{3765F9FF-76B0-C240-A130-65B6E395BD54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218827226" sldId="545"/>
            <ac:inkMk id="13" creationId="{D256BB01-2C20-1B4D-9267-B3AB10C7B6C0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3218037362" sldId="549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218037362" sldId="549"/>
            <ac:inkMk id="6" creationId="{645461A4-9282-FE49-88C7-F78CDCD62DAD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218037362" sldId="549"/>
            <ac:inkMk id="9" creationId="{3D75966E-A35F-E84E-9CBA-5FEA4340EE19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218037362" sldId="549"/>
            <ac:inkMk id="13" creationId="{555CBE02-797D-AE4E-8143-6EF2E1377457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218037362" sldId="549"/>
            <ac:inkMk id="14" creationId="{E1FDADDF-1A30-B146-8988-E5D4D2E62C82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218037362" sldId="549"/>
            <ac:inkMk id="15" creationId="{7F22B2B1-CDB8-D94D-AC00-E8CF7EFA0994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218037362" sldId="549"/>
            <ac:inkMk id="18" creationId="{59DB9460-04B1-0E45-B513-109B65C1E6A6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1256907493" sldId="552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256907493" sldId="552"/>
            <ac:inkMk id="3" creationId="{8E060F42-C58B-434A-AC98-40E8F5E2385F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3067213069" sldId="553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067213069" sldId="553"/>
            <ac:inkMk id="2" creationId="{BC25E594-7880-F14F-B6D7-5C87987E2E8B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3067213069" sldId="553"/>
            <ac:inkMk id="3" creationId="{11504960-8370-E544-ABF0-A2308899787A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2653647201" sldId="554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3" creationId="{1A6083C5-A73D-944F-A814-953B3F9C6465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7" creationId="{8892438D-2DA5-F04A-B067-B5EB8A7D803C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8" creationId="{B9EC5F50-0589-684D-A6B5-72D489BC9BAE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9" creationId="{FF552F15-4E23-7345-95FC-A0410D2341E9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17" creationId="{3EC19E41-9E66-154C-9A30-4D472B170376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19" creationId="{52C429F9-5F8A-8642-ACF9-F6E29DCC34BD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0" creationId="{D3652455-930A-EA44-A461-5AA5BCEF9048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1" creationId="{3EB115B2-5DD0-8347-B98C-2EDA58DAEC9C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2" creationId="{01E419BF-D434-7D4D-A1C3-E8DAD99037D8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3" creationId="{7E8B7ED9-5B0C-FD46-BF41-FCD496A89243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4" creationId="{76CD05E9-18AD-AD49-BE49-BD077E43F5AC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5" creationId="{F1280E9E-12F3-A84F-8AF6-A4D8A5C3F891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6" creationId="{ABFC52FD-E58E-804F-B7F4-C9E2585936A3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2653647201" sldId="554"/>
            <ac:inkMk id="27" creationId="{B3B3AB93-AB49-3346-B15B-3E7F6D7C3EFE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1209771459" sldId="558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209771459" sldId="558"/>
            <ac:inkMk id="3" creationId="{5931F8DB-686B-7043-8AE4-90064235FA9B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209771459" sldId="558"/>
            <ac:inkMk id="5" creationId="{621BED24-C124-F14C-B860-F88F3ED0E4D1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209771459" sldId="558"/>
            <ac:inkMk id="6" creationId="{D66688D0-9FE7-AD48-85EF-2BB7CB1B9C4A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209771459" sldId="558"/>
            <ac:inkMk id="7" creationId="{1D50EF87-4071-5B40-BED9-14A8730D6AB8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209771459" sldId="558"/>
            <ac:inkMk id="9" creationId="{93CB6A35-C4AB-544D-A60B-FCA43B7C5A89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448156665" sldId="561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448156665" sldId="561"/>
            <ac:inkMk id="2" creationId="{3639DC9F-1C0F-DD4E-9948-02A1DAB705DF}"/>
          </ac:inkMkLst>
        </pc:inkChg>
      </pc:sldChg>
      <pc:sldChg chg="addSp">
        <pc:chgData name="Tom Ristenpart" userId="44426604_tp_dropbox" providerId="OAuth2" clId="{11EAB36D-F44D-6D42-B854-3632A47B02BA}" dt="2019-02-04T20:16:27.719" v="3" actId="7634"/>
        <pc:sldMkLst>
          <pc:docMk/>
          <pc:sldMk cId="1812110227" sldId="562"/>
        </pc:sldMkLst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28" creationId="{50A2BAC7-6D18-1742-A5DB-8021DF893F39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33" creationId="{7794524D-AD77-F54C-A4E5-4D6775353AFA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34" creationId="{FD4A28B4-DBBC-2C48-9C55-D3D915196CD4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35" creationId="{3F6B2733-2F0D-0940-B358-F870B16F35BC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38" creationId="{BBD160CC-D102-7748-A54A-F7380DB7E878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40" creationId="{E24F34A6-EE6B-3A42-9F14-A3D17F058D2A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41" creationId="{9D61F7C5-ED10-994C-A1D3-944F700778C2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42" creationId="{92275348-C8E1-1241-8603-58C9998151A9}"/>
          </ac:inkMkLst>
        </pc:inkChg>
        <pc:inkChg chg="add">
          <ac:chgData name="Tom Ristenpart" userId="44426604_tp_dropbox" providerId="OAuth2" clId="{11EAB36D-F44D-6D42-B854-3632A47B02BA}" dt="2019-02-04T20:16:27.719" v="3" actId="7634"/>
          <ac:inkMkLst>
            <pc:docMk/>
            <pc:sldMk cId="1812110227" sldId="562"/>
            <ac:inkMk id="43" creationId="{DA37B712-A508-8247-B664-03335B91D3BB}"/>
          </ac:inkMkLst>
        </pc:inkChg>
      </pc:sldChg>
    </pc:docChg>
  </pc:docChgLst>
  <pc:docChgLst>
    <pc:chgData name="Tom Ristenpart" userId="44426604_tp_dropbox" providerId="OAuth2" clId="{07D8153B-D026-0043-8441-9800073E46E5}"/>
    <pc:docChg chg="custSel modSld">
      <pc:chgData name="Tom Ristenpart" userId="44426604_tp_dropbox" providerId="OAuth2" clId="{07D8153B-D026-0043-8441-9800073E46E5}" dt="2019-01-30T20:20:54.182" v="1" actId="7634"/>
      <pc:docMkLst>
        <pc:docMk/>
      </pc:docMkLst>
      <pc:sldChg chg="addSp">
        <pc:chgData name="Tom Ristenpart" userId="44426604_tp_dropbox" providerId="OAuth2" clId="{07D8153B-D026-0043-8441-9800073E46E5}" dt="2019-01-30T20:12:02.455" v="0" actId="7634"/>
        <pc:sldMkLst>
          <pc:docMk/>
          <pc:sldMk cId="510508125" sldId="510"/>
        </pc:sldMkLst>
        <pc:inkChg chg="add">
          <ac:chgData name="Tom Ristenpart" userId="44426604_tp_dropbox" providerId="OAuth2" clId="{07D8153B-D026-0043-8441-9800073E46E5}" dt="2019-01-30T20:12:02.455" v="0" actId="7634"/>
          <ac:inkMkLst>
            <pc:docMk/>
            <pc:sldMk cId="510508125" sldId="510"/>
            <ac:inkMk id="5" creationId="{B41DF611-1023-1444-BA64-27322E9B05B6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1CA27-6ED4-0E4E-8768-9D265E0D6DF7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3F90-9E55-6943-9F7E-C1B3A0ECC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22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93F90-9E55-6943-9F7E-C1B3A0ECC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1921-0D84-7E4E-A1BB-52B38E637E83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5FA4B-48E3-AB43-A47B-54F58DAFD40E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AB82-A251-4340-9E69-7F6E2972A367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B24BA-8EE9-A348-87EC-905809C1DF14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9B6BA-4B89-F14B-9543-1355354ABDEE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63BA-4F66-3543-B302-5246820C0DB6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81F86-1FA4-7047-9756-1DF36082D398}" type="datetime1">
              <a:rPr lang="en-US" smtClean="0"/>
              <a:t>2/5/19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C0A3-35FE-7043-9E8B-D2668587E8EE}" type="datetime1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E286-577E-174C-AA2D-0725A300988C}" type="datetime1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8E335-0828-D547-A347-0D7CB327E04B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FD23A-2A89-DE46-A725-272ECAADF80B}" type="datetime1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C0BC4-B4D9-F84F-9436-CFCE0049C380}" type="datetime1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9EF7A-4969-444B-8EEB-032768E8F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wm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wm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2" y="927551"/>
            <a:ext cx="4333348" cy="6097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6136"/>
            <a:ext cx="9144000" cy="1831264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CS 6831</a:t>
            </a:r>
            <a:br>
              <a:rPr lang="en-US" sz="4800" b="1" dirty="0"/>
            </a:br>
            <a:r>
              <a:rPr lang="en-US" sz="4800" b="1" dirty="0"/>
              <a:t>Designing Secure Cryptography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61872" y="2588864"/>
            <a:ext cx="30149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Tom Ristenpart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6" y="3311395"/>
            <a:ext cx="3695736" cy="103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48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399DE1-5FD3-0D46-9531-92AC5BDD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533400"/>
            <a:ext cx="10109200" cy="1866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E5C337-8722-3848-AEC1-D4F461425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95600"/>
            <a:ext cx="3352800" cy="269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635EDE-56D0-174D-B421-2B2BE35D5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895600"/>
            <a:ext cx="3400117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399DE1-5FD3-0D46-9531-92AC5BDD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533400"/>
            <a:ext cx="10109200" cy="1866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635EDE-56D0-174D-B421-2B2BE35D5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71800"/>
            <a:ext cx="3400117" cy="2692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9BEC17-0A14-5C49-8082-BDC70195689A}"/>
              </a:ext>
            </a:extLst>
          </p:cNvPr>
          <p:cNvSpPr txBox="1"/>
          <p:nvPr/>
        </p:nvSpPr>
        <p:spPr>
          <a:xfrm>
            <a:off x="4343400" y="2895600"/>
            <a:ext cx="473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A* </a:t>
            </a:r>
            <a:r>
              <a:rPr lang="en-US" sz="2400" dirty="0"/>
              <a:t>is maximum-likelihood estimator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348D0-310E-1247-BA50-3514563E1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933" y="3657600"/>
            <a:ext cx="7620000" cy="236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ABDA57-94CD-124E-AA07-AC8DC569C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799" y="2647442"/>
            <a:ext cx="2270505" cy="324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CEB186-5F17-5049-BBB7-7FE8C29D3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5667" y="3166764"/>
            <a:ext cx="2236638" cy="567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451F83-48DE-F149-9A72-1303961380AB}"/>
              </a:ext>
            </a:extLst>
          </p:cNvPr>
          <p:cNvSpPr txBox="1"/>
          <p:nvPr/>
        </p:nvSpPr>
        <p:spPr>
          <a:xfrm>
            <a:off x="2743200" y="6248400"/>
            <a:ext cx="7314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But: can show upper bound using this term on </a:t>
            </a:r>
            <a:r>
              <a:rPr lang="en-US" sz="2400" dirty="0" err="1"/>
              <a:t>Pr</a:t>
            </a:r>
            <a:r>
              <a:rPr lang="en-US" sz="2400" dirty="0"/>
              <a:t>[G1</a:t>
            </a:r>
            <a:r>
              <a:rPr lang="en-US" sz="2400" baseline="30000" dirty="0"/>
              <a:t>A</a:t>
            </a:r>
            <a:r>
              <a:rPr lang="en-US" sz="2400" dirty="0"/>
              <a:t>] ?</a:t>
            </a:r>
          </a:p>
        </p:txBody>
      </p:sp>
    </p:spTree>
    <p:extLst>
      <p:ext uri="{BB962C8B-B14F-4D97-AF65-F5344CB8AC3E}">
        <p14:creationId xmlns:p14="http://schemas.microsoft.com/office/powerpoint/2010/main" val="93148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FC6C7-4166-7F4D-AE95-DA28A0FE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7C04A-E2AB-DA44-B421-2BB01AC4D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A6222-C2B9-8741-851C-6F2FBE7B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06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FE930-7F4E-A248-BD31-893986F3F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6F04B2-40A2-4C44-83D8-755E677A6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Understanding frequency analysis efficacy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69E3A-7027-7B4B-AC69-6853CA1D530B}"/>
              </a:ext>
            </a:extLst>
          </p:cNvPr>
          <p:cNvSpPr txBox="1"/>
          <p:nvPr/>
        </p:nvSpPr>
        <p:spPr>
          <a:xfrm>
            <a:off x="5029201" y="2514600"/>
            <a:ext cx="65531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Get representative datasets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Released healthcare data, breach datasets, etc.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to estimate </a:t>
            </a:r>
            <a:r>
              <a:rPr lang="en-US" sz="2400" i="1" dirty="0"/>
              <a:t>p</a:t>
            </a:r>
            <a:r>
              <a:rPr lang="en-US" sz="2400" i="1" baseline="-25000" dirty="0"/>
              <a:t>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Empirical estimator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Machine learning approaches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Simulate attacks using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In practice attacker can’t expect perfect knowledge of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Give independent dataset to A* to make its own estimate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28E44C-A6B7-544C-BAA0-388C409426B8}"/>
              </a:ext>
            </a:extLst>
          </p:cNvPr>
          <p:cNvSpPr txBox="1"/>
          <p:nvPr/>
        </p:nvSpPr>
        <p:spPr>
          <a:xfrm>
            <a:off x="728133" y="1447800"/>
            <a:ext cx="10178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Analytical approach only gets us so far… how do we analyze effectiveness of A*?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9680F4-804F-7743-8185-CFC338FCD9F0}"/>
              </a:ext>
            </a:extLst>
          </p:cNvPr>
          <p:cNvSpPr txBox="1"/>
          <p:nvPr/>
        </p:nvSpPr>
        <p:spPr>
          <a:xfrm>
            <a:off x="728133" y="2057400"/>
            <a:ext cx="5633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can look at it via </a:t>
            </a:r>
            <a:r>
              <a:rPr lang="en-US" sz="2400" b="1" i="1" dirty="0"/>
              <a:t>simulated case studies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4E7229-6D59-0641-94DB-92B165A0C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971800"/>
            <a:ext cx="3352800" cy="269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D8EE67-8593-204C-9151-95DD2BF6E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350" y="3978336"/>
            <a:ext cx="501650" cy="371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E4D046-B4B5-D844-9016-837DBD4C1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950" y="4730929"/>
            <a:ext cx="501650" cy="3715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4DE3FF-C9D5-414E-95EA-4C094BCC5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435600"/>
            <a:ext cx="501650" cy="3715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1E9224-A1BC-DE45-99ED-C0F2514CA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617" y="6172200"/>
            <a:ext cx="493183" cy="4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7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FE930-7F4E-A248-BD31-893986F3F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9E73DE-01F7-8441-8779-85E899F7D7FB}"/>
              </a:ext>
            </a:extLst>
          </p:cNvPr>
          <p:cNvSpPr txBox="1"/>
          <p:nvPr/>
        </p:nvSpPr>
        <p:spPr>
          <a:xfrm>
            <a:off x="762000" y="2438400"/>
            <a:ext cx="661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Non-uniform, small-domain values easy to recover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294E73-858B-0A44-B3D9-DDF6BF677624}"/>
              </a:ext>
            </a:extLst>
          </p:cNvPr>
          <p:cNvSpPr txBox="1"/>
          <p:nvPr/>
        </p:nvSpPr>
        <p:spPr>
          <a:xfrm>
            <a:off x="1143000" y="2971800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</a:t>
            </a:r>
            <a:r>
              <a:rPr lang="en-US" sz="2400" dirty="0" err="1"/>
              <a:t>Bindschaedler</a:t>
            </a:r>
            <a:r>
              <a:rPr lang="en-US" sz="2400" dirty="0"/>
              <a:t> et al. 2018] simulated attacks:  Recovers 100% of DET-encrypted values in hospital datasets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86D814-805F-7542-9CAB-47AE8CF6B9B5}"/>
              </a:ext>
            </a:extLst>
          </p:cNvPr>
          <p:cNvSpPr txBox="1"/>
          <p:nvPr/>
        </p:nvSpPr>
        <p:spPr>
          <a:xfrm>
            <a:off x="7355777" y="3341132"/>
            <a:ext cx="4683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Most columns binary or small number of possibilities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35EEE-F8C4-5C4E-A1FC-3FF7F99E00B8}"/>
              </a:ext>
            </a:extLst>
          </p:cNvPr>
          <p:cNvSpPr txBox="1"/>
          <p:nvPr/>
        </p:nvSpPr>
        <p:spPr>
          <a:xfrm>
            <a:off x="762000" y="4248329"/>
            <a:ext cx="792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More uniform, larger-domain values can be harder to recover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69E3A-7027-7B4B-AC69-6853CA1D530B}"/>
              </a:ext>
            </a:extLst>
          </p:cNvPr>
          <p:cNvSpPr txBox="1"/>
          <p:nvPr/>
        </p:nvSpPr>
        <p:spPr>
          <a:xfrm>
            <a:off x="1143000" y="4814500"/>
            <a:ext cx="5105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[Naveed et al. 2016] simulated attacks:  </a:t>
            </a:r>
          </a:p>
          <a:p>
            <a:r>
              <a:rPr lang="en-US" sz="2400" dirty="0"/>
              <a:t>Recovers 10% of DET-encrypted age values in hospital datasets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7E3A3D-AF0A-614B-AC9A-280E0260BA0B}"/>
              </a:ext>
            </a:extLst>
          </p:cNvPr>
          <p:cNvSpPr txBox="1"/>
          <p:nvPr/>
        </p:nvSpPr>
        <p:spPr>
          <a:xfrm>
            <a:off x="6705600" y="4814500"/>
            <a:ext cx="5105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closer to uniform</a:t>
            </a:r>
          </a:p>
          <a:p>
            <a:r>
              <a:rPr lang="en-US" sz="2400" dirty="0"/>
              <a:t>Good plaintext distribution estimates harder to get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90F9FAA-0F50-4445-8902-2BC8E9D61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Understanding frequency analysis efficacy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DE082E-3C13-F84A-8F16-9F8081CE58D0}"/>
              </a:ext>
            </a:extLst>
          </p:cNvPr>
          <p:cNvSpPr txBox="1"/>
          <p:nvPr/>
        </p:nvSpPr>
        <p:spPr>
          <a:xfrm>
            <a:off x="728133" y="1447800"/>
            <a:ext cx="10178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Analytical approach only gets us so far… how do we analyze effectiveness of A*?</a:t>
            </a:r>
          </a:p>
        </p:txBody>
      </p:sp>
    </p:spTree>
    <p:extLst>
      <p:ext uri="{BB962C8B-B14F-4D97-AF65-F5344CB8AC3E}">
        <p14:creationId xmlns:p14="http://schemas.microsoft.com/office/powerpoint/2010/main" val="1499019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Deterministic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72E48-318D-0740-BC0D-4644C06B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3837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Chosen-message attacks even more damaging</a:t>
            </a:r>
          </a:p>
          <a:p>
            <a:pPr lvl="1"/>
            <a:r>
              <a:rPr lang="en-US" dirty="0"/>
              <a:t>[Cash, Grubbs, Perry, R. 15], [Zhang, Katz, </a:t>
            </a:r>
            <a:r>
              <a:rPr lang="en-US" dirty="0" err="1"/>
              <a:t>Papamanthou</a:t>
            </a:r>
            <a:r>
              <a:rPr lang="en-US" dirty="0"/>
              <a:t> 16]</a:t>
            </a:r>
          </a:p>
          <a:p>
            <a:r>
              <a:rPr lang="en-US" dirty="0"/>
              <a:t>Randomized encryption can prevent such attacks (stay tuned)</a:t>
            </a:r>
          </a:p>
          <a:p>
            <a:r>
              <a:rPr lang="en-US" dirty="0"/>
              <a:t>First: provide more “isolation” while still deterministic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034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Tweakable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72E48-318D-0740-BC0D-4644C06B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3837"/>
            <a:ext cx="7109602" cy="4525963"/>
          </a:xfrm>
        </p:spPr>
        <p:txBody>
          <a:bodyPr>
            <a:normAutofit/>
          </a:bodyPr>
          <a:lstStyle/>
          <a:p>
            <a:r>
              <a:rPr lang="en-US" dirty="0"/>
              <a:t>One idea is to ”isolate” rows</a:t>
            </a:r>
          </a:p>
          <a:p>
            <a:r>
              <a:rPr lang="en-US" dirty="0"/>
              <a:t>Ex: distinct key per row</a:t>
            </a:r>
          </a:p>
          <a:p>
            <a:pPr lvl="1"/>
            <a:r>
              <a:rPr lang="en-US" dirty="0"/>
              <a:t>Derive using secret key and row identifier</a:t>
            </a:r>
          </a:p>
          <a:p>
            <a:pPr lvl="1"/>
            <a:r>
              <a:rPr lang="en-US" dirty="0"/>
              <a:t>Breaks search functionality, but prevents per-column frequency analysis</a:t>
            </a:r>
          </a:p>
          <a:p>
            <a:r>
              <a:rPr lang="en-US" dirty="0"/>
              <a:t>Realizes a </a:t>
            </a:r>
            <a:r>
              <a:rPr lang="en-US" b="1" i="1" dirty="0"/>
              <a:t>tweakable block cipher   </a:t>
            </a:r>
            <a:r>
              <a:rPr lang="en-US" dirty="0"/>
              <a:t>[</a:t>
            </a:r>
            <a:r>
              <a:rPr lang="en-US" dirty="0" err="1"/>
              <a:t>Liskov</a:t>
            </a:r>
            <a:r>
              <a:rPr lang="en-US" dirty="0"/>
              <a:t>, </a:t>
            </a:r>
            <a:r>
              <a:rPr lang="en-US" dirty="0" err="1"/>
              <a:t>Rivest</a:t>
            </a:r>
            <a:r>
              <a:rPr lang="en-US" dirty="0"/>
              <a:t>, Wagner 2005]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16</a:t>
            </a:fld>
            <a:endParaRPr lang="en-US" dirty="0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9CA039C9-91BC-C54E-8F13-708622529545}"/>
              </a:ext>
            </a:extLst>
          </p:cNvPr>
          <p:cNvSpPr/>
          <p:nvPr/>
        </p:nvSpPr>
        <p:spPr>
          <a:xfrm>
            <a:off x="8382000" y="1374407"/>
            <a:ext cx="12192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BC3CDF5-3BC5-0A4C-996F-0382B620B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223818"/>
              </p:ext>
            </p:extLst>
          </p:nvPr>
        </p:nvGraphicFramePr>
        <p:xfrm>
          <a:off x="7940308" y="2555240"/>
          <a:ext cx="348969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Person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Income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55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Charlie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4F9CE8C5-1451-484E-AF24-2CD14A46F23F}"/>
              </a:ext>
            </a:extLst>
          </p:cNvPr>
          <p:cNvSpPr/>
          <p:nvPr/>
        </p:nvSpPr>
        <p:spPr>
          <a:xfrm>
            <a:off x="7987567" y="2959020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4F5CD9-D987-C14E-9CC5-211A83DCEDD6}"/>
              </a:ext>
            </a:extLst>
          </p:cNvPr>
          <p:cNvSpPr/>
          <p:nvPr/>
        </p:nvSpPr>
        <p:spPr>
          <a:xfrm>
            <a:off x="8999095" y="2959020"/>
            <a:ext cx="5334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D08EFF-BD93-C346-9EC8-4844F6E62438}"/>
              </a:ext>
            </a:extLst>
          </p:cNvPr>
          <p:cNvSpPr/>
          <p:nvPr/>
        </p:nvSpPr>
        <p:spPr>
          <a:xfrm>
            <a:off x="9761095" y="2959020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DBC698-EB28-9E46-BD65-9F0D7D10E1D6}"/>
              </a:ext>
            </a:extLst>
          </p:cNvPr>
          <p:cNvSpPr/>
          <p:nvPr/>
        </p:nvSpPr>
        <p:spPr>
          <a:xfrm>
            <a:off x="7987567" y="3324165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C1’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CE332E-B89C-ED47-8121-4967B540C088}"/>
              </a:ext>
            </a:extLst>
          </p:cNvPr>
          <p:cNvSpPr/>
          <p:nvPr/>
        </p:nvSpPr>
        <p:spPr>
          <a:xfrm>
            <a:off x="8999095" y="3324165"/>
            <a:ext cx="5334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C2’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1CF0BD-85DA-DC43-8B97-ECC565395855}"/>
              </a:ext>
            </a:extLst>
          </p:cNvPr>
          <p:cNvSpPr/>
          <p:nvPr/>
        </p:nvSpPr>
        <p:spPr>
          <a:xfrm>
            <a:off x="9761095" y="3324165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C3’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6F3347-ADD3-6B42-A383-42DBBCE99675}"/>
              </a:ext>
            </a:extLst>
          </p:cNvPr>
          <p:cNvSpPr/>
          <p:nvPr/>
        </p:nvSpPr>
        <p:spPr>
          <a:xfrm>
            <a:off x="7987567" y="3689310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C1’’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72AEF8-968A-4E42-B586-DC753BC370C1}"/>
              </a:ext>
            </a:extLst>
          </p:cNvPr>
          <p:cNvSpPr/>
          <p:nvPr/>
        </p:nvSpPr>
        <p:spPr>
          <a:xfrm>
            <a:off x="8991599" y="3689310"/>
            <a:ext cx="540895" cy="34929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C2’’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426DBA-0545-9A47-B207-48A5965B229B}"/>
              </a:ext>
            </a:extLst>
          </p:cNvPr>
          <p:cNvSpPr/>
          <p:nvPr/>
        </p:nvSpPr>
        <p:spPr>
          <a:xfrm>
            <a:off x="9753600" y="3689310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C3’’</a:t>
            </a:r>
          </a:p>
        </p:txBody>
      </p:sp>
      <p:pic>
        <p:nvPicPr>
          <p:cNvPr id="29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0B982A5B-2C3E-8B49-8C21-AA3BB8ACD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17584" y="1273563"/>
            <a:ext cx="1260475" cy="1145326"/>
          </a:xfrm>
          <a:prstGeom prst="rect">
            <a:avLst/>
          </a:prstGeom>
          <a:noFill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BC58AAD-D2C8-A648-A82F-B91AEFADD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387" y="5638800"/>
            <a:ext cx="5161213" cy="55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9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Tweakable ciphers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17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BC58AAD-D2C8-A648-A82F-B91AEFADD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50" y="1206265"/>
            <a:ext cx="3652850" cy="393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F0DE90-33EA-E84F-B3B5-4882B0724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816894"/>
            <a:ext cx="4361631" cy="22217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89887-2850-E44B-B93C-0EEF2A723D4F}"/>
              </a:ext>
            </a:extLst>
          </p:cNvPr>
          <p:cNvSpPr txBox="1"/>
          <p:nvPr/>
        </p:nvSpPr>
        <p:spPr>
          <a:xfrm>
            <a:off x="5947592" y="1916668"/>
            <a:ext cx="1977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all functions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D9C35-6F5A-E043-9C72-EA5747910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450" y="1989667"/>
            <a:ext cx="1638300" cy="228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D3D6382-C1DC-8B41-A3A9-CE95460BA0AC}"/>
              </a:ext>
            </a:extLst>
          </p:cNvPr>
          <p:cNvSpPr txBox="1"/>
          <p:nvPr/>
        </p:nvSpPr>
        <p:spPr>
          <a:xfrm>
            <a:off x="5947592" y="2387640"/>
            <a:ext cx="500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such that for fixed tweak, function is a permutation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9E7D51-364E-4D43-AFA1-A94D7406B8D7}"/>
              </a:ext>
            </a:extLst>
          </p:cNvPr>
          <p:cNvCxnSpPr>
            <a:stCxn id="8" idx="1"/>
          </p:cNvCxnSpPr>
          <p:nvPr/>
        </p:nvCxnSpPr>
        <p:spPr>
          <a:xfrm flipH="1">
            <a:off x="5105400" y="2101334"/>
            <a:ext cx="842192" cy="286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CDC3501-FE93-334C-B974-6BE3E6DA6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572000"/>
            <a:ext cx="7048500" cy="40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B04868-3F57-DA48-B47E-69ABC179AE87}"/>
              </a:ext>
            </a:extLst>
          </p:cNvPr>
          <p:cNvSpPr txBox="1"/>
          <p:nvPr/>
        </p:nvSpPr>
        <p:spPr>
          <a:xfrm>
            <a:off x="914399" y="5655167"/>
            <a:ext cx="7654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Extension of PRP/PRF switching lemma applies here to TPRP</a:t>
            </a:r>
          </a:p>
        </p:txBody>
      </p:sp>
    </p:spTree>
    <p:extLst>
      <p:ext uri="{BB962C8B-B14F-4D97-AF65-F5344CB8AC3E}">
        <p14:creationId xmlns:p14="http://schemas.microsoft.com/office/powerpoint/2010/main" val="3889553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287039-DC64-1343-AEAA-400D6961D67B}"/>
              </a:ext>
            </a:extLst>
          </p:cNvPr>
          <p:cNvSpPr/>
          <p:nvPr/>
        </p:nvSpPr>
        <p:spPr>
          <a:xfrm>
            <a:off x="9812468" y="838200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3395A2-BE74-8141-BFA7-050F76421641}"/>
              </a:ext>
            </a:extLst>
          </p:cNvPr>
          <p:cNvSpPr/>
          <p:nvPr/>
        </p:nvSpPr>
        <p:spPr>
          <a:xfrm>
            <a:off x="8610600" y="76200"/>
            <a:ext cx="1906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L0               R0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5536F4-595B-E847-A002-32BE6CD3F7E9}"/>
              </a:ext>
            </a:extLst>
          </p:cNvPr>
          <p:cNvCxnSpPr>
            <a:endCxn id="5" idx="0"/>
          </p:cNvCxnSpPr>
          <p:nvPr/>
        </p:nvCxnSpPr>
        <p:spPr>
          <a:xfrm rot="5400000">
            <a:off x="10022812" y="666750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1F661D-8C2B-9140-8380-F133E93A7F03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8844501" y="550453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1FFD3D0-9478-124D-9DD5-7748B118AD7E}"/>
              </a:ext>
            </a:extLst>
          </p:cNvPr>
          <p:cNvSpPr/>
          <p:nvPr/>
        </p:nvSpPr>
        <p:spPr>
          <a:xfrm>
            <a:off x="10002968" y="1714500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C7AA66-5A9A-3942-98FA-CEC0F1F15B6D}"/>
              </a:ext>
            </a:extLst>
          </p:cNvPr>
          <p:cNvCxnSpPr/>
          <p:nvPr/>
        </p:nvCxnSpPr>
        <p:spPr>
          <a:xfrm rot="10800000" flipV="1">
            <a:off x="8936168" y="495300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341B23-7876-1A44-B786-E8DF4D2659C2}"/>
              </a:ext>
            </a:extLst>
          </p:cNvPr>
          <p:cNvCxnSpPr/>
          <p:nvPr/>
        </p:nvCxnSpPr>
        <p:spPr>
          <a:xfrm rot="5400000">
            <a:off x="10060912" y="218995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8B5491-A8A2-C343-A278-E7CAFB5C31A0}"/>
              </a:ext>
            </a:extLst>
          </p:cNvPr>
          <p:cNvCxnSpPr/>
          <p:nvPr/>
        </p:nvCxnSpPr>
        <p:spPr>
          <a:xfrm rot="5400000">
            <a:off x="10060912" y="158035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0400FC-5986-9840-87FB-07994B49BB17}"/>
              </a:ext>
            </a:extLst>
          </p:cNvPr>
          <p:cNvCxnSpPr/>
          <p:nvPr/>
        </p:nvCxnSpPr>
        <p:spPr>
          <a:xfrm rot="5400000">
            <a:off x="8440074" y="1789906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FA6A92E-7E1B-FA45-8B39-03568ECD7420}"/>
              </a:ext>
            </a:extLst>
          </p:cNvPr>
          <p:cNvSpPr/>
          <p:nvPr/>
        </p:nvSpPr>
        <p:spPr>
          <a:xfrm>
            <a:off x="9812468" y="2933703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51F07A-CB39-1944-9C46-2B8BD9031E9A}"/>
              </a:ext>
            </a:extLst>
          </p:cNvPr>
          <p:cNvCxnSpPr>
            <a:endCxn id="14" idx="0"/>
          </p:cNvCxnSpPr>
          <p:nvPr/>
        </p:nvCxnSpPr>
        <p:spPr>
          <a:xfrm rot="5400000">
            <a:off x="10022812" y="2762253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8CF288-CA77-1143-9726-AE3223033790}"/>
              </a:ext>
            </a:extLst>
          </p:cNvPr>
          <p:cNvCxnSpPr>
            <a:endCxn id="17" idx="1"/>
          </p:cNvCxnSpPr>
          <p:nvPr/>
        </p:nvCxnSpPr>
        <p:spPr>
          <a:xfrm rot="16200000" flipH="1">
            <a:off x="8844501" y="2645956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7D30815-B26F-4947-A189-FA5C6DAC4CF9}"/>
              </a:ext>
            </a:extLst>
          </p:cNvPr>
          <p:cNvSpPr/>
          <p:nvPr/>
        </p:nvSpPr>
        <p:spPr>
          <a:xfrm>
            <a:off x="10002968" y="3810003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80DDC7-01C5-C240-B612-7A7DBA2F6339}"/>
              </a:ext>
            </a:extLst>
          </p:cNvPr>
          <p:cNvCxnSpPr/>
          <p:nvPr/>
        </p:nvCxnSpPr>
        <p:spPr>
          <a:xfrm rot="10800000" flipV="1">
            <a:off x="8936168" y="2590803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A3FB12-0307-1341-8AAB-6EAFDDED1EF4}"/>
              </a:ext>
            </a:extLst>
          </p:cNvPr>
          <p:cNvCxnSpPr/>
          <p:nvPr/>
        </p:nvCxnSpPr>
        <p:spPr>
          <a:xfrm rot="5400000">
            <a:off x="10060912" y="42854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8DD9D5-FEBA-5D40-B56E-4F9B884066EF}"/>
              </a:ext>
            </a:extLst>
          </p:cNvPr>
          <p:cNvCxnSpPr/>
          <p:nvPr/>
        </p:nvCxnSpPr>
        <p:spPr>
          <a:xfrm rot="5400000">
            <a:off x="10060912" y="36758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B60D07-D3DD-7945-B570-0B6C62414A9B}"/>
              </a:ext>
            </a:extLst>
          </p:cNvPr>
          <p:cNvCxnSpPr/>
          <p:nvPr/>
        </p:nvCxnSpPr>
        <p:spPr>
          <a:xfrm rot="5400000">
            <a:off x="8440074" y="3885409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2D4C6-60C4-2A47-BADC-FF402677F319}"/>
              </a:ext>
            </a:extLst>
          </p:cNvPr>
          <p:cNvSpPr/>
          <p:nvPr/>
        </p:nvSpPr>
        <p:spPr>
          <a:xfrm>
            <a:off x="8697356" y="2209800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L1              R1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B2380A-6407-104F-A547-822636402F99}"/>
              </a:ext>
            </a:extLst>
          </p:cNvPr>
          <p:cNvSpPr/>
          <p:nvPr/>
        </p:nvSpPr>
        <p:spPr>
          <a:xfrm>
            <a:off x="8707568" y="4295733"/>
            <a:ext cx="1767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L2              R2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1C7E3E-0A04-AA43-9831-B58378652C2D}"/>
              </a:ext>
            </a:extLst>
          </p:cNvPr>
          <p:cNvSpPr/>
          <p:nvPr/>
        </p:nvSpPr>
        <p:spPr>
          <a:xfrm>
            <a:off x="9812468" y="4991103"/>
            <a:ext cx="762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12B14D-D706-6742-BA40-3BD214B3C910}"/>
              </a:ext>
            </a:extLst>
          </p:cNvPr>
          <p:cNvCxnSpPr>
            <a:endCxn id="24" idx="0"/>
          </p:cNvCxnSpPr>
          <p:nvPr/>
        </p:nvCxnSpPr>
        <p:spPr>
          <a:xfrm rot="5400000">
            <a:off x="10022812" y="4819653"/>
            <a:ext cx="3421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FE011B-1EC5-F546-9D74-3A369BBC95BC}"/>
              </a:ext>
            </a:extLst>
          </p:cNvPr>
          <p:cNvCxnSpPr>
            <a:endCxn id="27" idx="1"/>
          </p:cNvCxnSpPr>
          <p:nvPr/>
        </p:nvCxnSpPr>
        <p:spPr>
          <a:xfrm rot="16200000" flipH="1">
            <a:off x="8844501" y="4703356"/>
            <a:ext cx="1269419" cy="11591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D1BF4FD-EFC7-7140-91D6-D74AC6D1622F}"/>
              </a:ext>
            </a:extLst>
          </p:cNvPr>
          <p:cNvSpPr/>
          <p:nvPr/>
        </p:nvSpPr>
        <p:spPr>
          <a:xfrm>
            <a:off x="10002968" y="5867403"/>
            <a:ext cx="381000" cy="3429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351B65-AD1E-4C47-B495-1F0A755730BB}"/>
              </a:ext>
            </a:extLst>
          </p:cNvPr>
          <p:cNvCxnSpPr/>
          <p:nvPr/>
        </p:nvCxnSpPr>
        <p:spPr>
          <a:xfrm rot="10800000" flipV="1">
            <a:off x="8936168" y="4648203"/>
            <a:ext cx="1257300" cy="8001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311A9D-1385-8447-A4E2-67E8489B7EE2}"/>
              </a:ext>
            </a:extLst>
          </p:cNvPr>
          <p:cNvCxnSpPr/>
          <p:nvPr/>
        </p:nvCxnSpPr>
        <p:spPr>
          <a:xfrm rot="5400000">
            <a:off x="10060912" y="63428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EE33B3-5900-8D4D-87EA-4423707AE436}"/>
              </a:ext>
            </a:extLst>
          </p:cNvPr>
          <p:cNvCxnSpPr/>
          <p:nvPr/>
        </p:nvCxnSpPr>
        <p:spPr>
          <a:xfrm rot="5400000">
            <a:off x="10060912" y="5733259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7392E2-5915-4C42-B7F3-88E8AD6BF64D}"/>
              </a:ext>
            </a:extLst>
          </p:cNvPr>
          <p:cNvCxnSpPr/>
          <p:nvPr/>
        </p:nvCxnSpPr>
        <p:spPr>
          <a:xfrm rot="5400000">
            <a:off x="8440074" y="5942809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68CDF82-0877-7143-A2A1-33695863CDC1}"/>
              </a:ext>
            </a:extLst>
          </p:cNvPr>
          <p:cNvSpPr/>
          <p:nvPr/>
        </p:nvSpPr>
        <p:spPr>
          <a:xfrm>
            <a:off x="8712603" y="6448470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L3              R3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6FD8A1B-B1AD-CA46-AF6C-36A475BDA54A}"/>
              </a:ext>
            </a:extLst>
          </p:cNvPr>
          <p:cNvCxnSpPr>
            <a:cxnSpLocks/>
          </p:cNvCxnSpPr>
          <p:nvPr/>
        </p:nvCxnSpPr>
        <p:spPr>
          <a:xfrm flipH="1">
            <a:off x="10613362" y="1143000"/>
            <a:ext cx="4183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18D9A5-F178-C84D-95A7-B91E42D09CD2}"/>
              </a:ext>
            </a:extLst>
          </p:cNvPr>
          <p:cNvSpPr txBox="1"/>
          <p:nvPr/>
        </p:nvSpPr>
        <p:spPr>
          <a:xfrm>
            <a:off x="11031668" y="92606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&lt;1&gt; || 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006E74-A94B-4A46-9539-E9EAA303D5BF}"/>
              </a:ext>
            </a:extLst>
          </p:cNvPr>
          <p:cNvCxnSpPr>
            <a:cxnSpLocks/>
          </p:cNvCxnSpPr>
          <p:nvPr/>
        </p:nvCxnSpPr>
        <p:spPr>
          <a:xfrm flipH="1">
            <a:off x="10614244" y="3200400"/>
            <a:ext cx="4183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C4AAF6-03F5-3141-9A19-2B61E1247205}"/>
              </a:ext>
            </a:extLst>
          </p:cNvPr>
          <p:cNvSpPr txBox="1"/>
          <p:nvPr/>
        </p:nvSpPr>
        <p:spPr>
          <a:xfrm>
            <a:off x="11032550" y="298346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&lt;2&gt; || 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B2ACF5-E007-DF43-BF33-52716DF663D2}"/>
              </a:ext>
            </a:extLst>
          </p:cNvPr>
          <p:cNvCxnSpPr>
            <a:cxnSpLocks/>
          </p:cNvCxnSpPr>
          <p:nvPr/>
        </p:nvCxnSpPr>
        <p:spPr>
          <a:xfrm flipH="1">
            <a:off x="10574468" y="5257800"/>
            <a:ext cx="4183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FE1920B-D99C-914B-B703-319E87A38559}"/>
              </a:ext>
            </a:extLst>
          </p:cNvPr>
          <p:cNvSpPr txBox="1"/>
          <p:nvPr/>
        </p:nvSpPr>
        <p:spPr>
          <a:xfrm>
            <a:off x="10992774" y="5105400"/>
            <a:ext cx="96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&lt;3&gt; || T</a:t>
            </a:r>
          </a:p>
          <a:p>
            <a:endParaRPr lang="en-US" dirty="0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F85DAD3-99B3-8C4D-AB05-EB777811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b="1" dirty="0"/>
              <a:t>Tweakable ciphers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09E17A-BA2C-0943-9CA3-5A2B2AE32573}"/>
              </a:ext>
            </a:extLst>
          </p:cNvPr>
          <p:cNvSpPr txBox="1"/>
          <p:nvPr/>
        </p:nvSpPr>
        <p:spPr>
          <a:xfrm>
            <a:off x="626533" y="1447800"/>
            <a:ext cx="6536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tweak </a:t>
            </a:r>
            <a:r>
              <a:rPr lang="en-US" sz="2400" dirty="0" err="1"/>
              <a:t>Luby-Rackoff</a:t>
            </a:r>
            <a:r>
              <a:rPr lang="en-US" sz="2400" dirty="0"/>
              <a:t> pretty easily, if F is PRF with variable input length</a:t>
            </a:r>
          </a:p>
          <a:p>
            <a:r>
              <a:rPr lang="en-US" sz="2400" dirty="0"/>
              <a:t>	(analysis via extension of previous proof)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8DB0DA-F93E-3A47-8E77-8B8E0EB396BF}"/>
              </a:ext>
            </a:extLst>
          </p:cNvPr>
          <p:cNvSpPr txBox="1"/>
          <p:nvPr/>
        </p:nvSpPr>
        <p:spPr>
          <a:xfrm>
            <a:off x="609600" y="2662535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</p:spTree>
    <p:extLst>
      <p:ext uri="{BB962C8B-B14F-4D97-AF65-F5344CB8AC3E}">
        <p14:creationId xmlns:p14="http://schemas.microsoft.com/office/powerpoint/2010/main" val="375426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  <p:bldP spid="14" grpId="0" animBg="1"/>
      <p:bldP spid="17" grpId="0" animBg="1"/>
      <p:bldP spid="22" grpId="0"/>
      <p:bldP spid="23" grpId="0"/>
      <p:bldP spid="24" grpId="0" animBg="1"/>
      <p:bldP spid="27" grpId="0" animBg="1"/>
      <p:bldP spid="32" grpId="0"/>
      <p:bldP spid="34" grpId="0"/>
      <p:bldP spid="36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19</a:t>
            </a:fld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F85DAD3-99B3-8C4D-AB05-EB777811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b="1" dirty="0"/>
              <a:t>Tweakable ciphers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09E17A-BA2C-0943-9CA3-5A2B2AE32573}"/>
              </a:ext>
            </a:extLst>
          </p:cNvPr>
          <p:cNvSpPr txBox="1"/>
          <p:nvPr/>
        </p:nvSpPr>
        <p:spPr>
          <a:xfrm>
            <a:off x="626533" y="1447800"/>
            <a:ext cx="6536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tweak </a:t>
            </a:r>
            <a:r>
              <a:rPr lang="en-US" sz="2400" dirty="0" err="1"/>
              <a:t>Luby-Rackoff</a:t>
            </a:r>
            <a:r>
              <a:rPr lang="en-US" sz="2400" dirty="0"/>
              <a:t> pretty easily, if F is PRF with variable input length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F48A24-54CE-6641-A2FA-0F5E8646F68E}"/>
              </a:ext>
            </a:extLst>
          </p:cNvPr>
          <p:cNvGrpSpPr/>
          <p:nvPr/>
        </p:nvGrpSpPr>
        <p:grpSpPr>
          <a:xfrm>
            <a:off x="1443082" y="5181600"/>
            <a:ext cx="762000" cy="533400"/>
            <a:chOff x="3810000" y="3007886"/>
            <a:chExt cx="762000" cy="5334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8A362A6-D51E-934E-8F72-5C057F9739CE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BE2968E-BBC5-824C-9DF2-A13D387D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C4CF3F1-0E37-ED47-8270-C3B754C03B9B}"/>
              </a:ext>
            </a:extLst>
          </p:cNvPr>
          <p:cNvSpPr txBox="1"/>
          <p:nvPr/>
        </p:nvSpPr>
        <p:spPr>
          <a:xfrm>
            <a:off x="838200" y="478149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52" name="Group 36">
            <a:extLst>
              <a:ext uri="{FF2B5EF4-FFF2-40B4-BE49-F238E27FC236}">
                <a16:creationId xmlns:a16="http://schemas.microsoft.com/office/drawing/2014/main" id="{BCB71BCC-5A6B-A544-8F2F-330BE3CD4640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702045" y="4692650"/>
            <a:ext cx="193675" cy="488950"/>
            <a:chOff x="3113" y="1639"/>
            <a:chExt cx="122" cy="308"/>
          </a:xfrm>
        </p:grpSpPr>
        <p:sp>
          <p:nvSpPr>
            <p:cNvPr id="53" name="Line 37">
              <a:extLst>
                <a:ext uri="{FF2B5EF4-FFF2-40B4-BE49-F238E27FC236}">
                  <a16:creationId xmlns:a16="http://schemas.microsoft.com/office/drawing/2014/main" id="{9F5E901E-6FB8-024C-8D4B-B915024E6A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4" name="Oval 38">
              <a:extLst>
                <a:ext uri="{FF2B5EF4-FFF2-40B4-BE49-F238E27FC236}">
                  <a16:creationId xmlns:a16="http://schemas.microsoft.com/office/drawing/2014/main" id="{C4C1480D-4A3F-074C-AC4E-950CFBFD2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39">
              <a:extLst>
                <a:ext uri="{FF2B5EF4-FFF2-40B4-BE49-F238E27FC236}">
                  <a16:creationId xmlns:a16="http://schemas.microsoft.com/office/drawing/2014/main" id="{133289D9-FD32-194C-B08F-5CC965BDD0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3FE03D8-D758-344A-B89C-58DC55156805}"/>
              </a:ext>
            </a:extLst>
          </p:cNvPr>
          <p:cNvCxnSpPr>
            <a:endCxn id="54" idx="2"/>
          </p:cNvCxnSpPr>
          <p:nvPr/>
        </p:nvCxnSpPr>
        <p:spPr>
          <a:xfrm flipV="1">
            <a:off x="1214482" y="4985544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5546AFB8-A5AB-5F47-B469-CFE904511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81400"/>
            <a:ext cx="2933700" cy="304800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B39BFA7-D066-1048-9D1B-F7EE0BC80C63}"/>
              </a:ext>
            </a:extLst>
          </p:cNvPr>
          <p:cNvCxnSpPr/>
          <p:nvPr/>
        </p:nvCxnSpPr>
        <p:spPr>
          <a:xfrm>
            <a:off x="1792853" y="571500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0980E2F-1451-9347-A4FF-6F345676D414}"/>
              </a:ext>
            </a:extLst>
          </p:cNvPr>
          <p:cNvSpPr txBox="1"/>
          <p:nvPr/>
        </p:nvSpPr>
        <p:spPr>
          <a:xfrm>
            <a:off x="1600200" y="4311650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545BE1-2101-E243-B13C-A2B44D29B4D9}"/>
              </a:ext>
            </a:extLst>
          </p:cNvPr>
          <p:cNvGrpSpPr/>
          <p:nvPr/>
        </p:nvGrpSpPr>
        <p:grpSpPr>
          <a:xfrm>
            <a:off x="3581400" y="5181600"/>
            <a:ext cx="762000" cy="533400"/>
            <a:chOff x="3810000" y="3007886"/>
            <a:chExt cx="762000" cy="5334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CCA3F4A-8E9C-6743-8033-8F907753F8E4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B65E197-D3CD-7047-95DF-FBB230D02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A63977A-D32D-CE4E-8A18-F8619B458640}"/>
              </a:ext>
            </a:extLst>
          </p:cNvPr>
          <p:cNvSpPr txBox="1"/>
          <p:nvPr/>
        </p:nvSpPr>
        <p:spPr>
          <a:xfrm>
            <a:off x="2667000" y="4781490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   1 </a:t>
            </a:r>
          </a:p>
        </p:txBody>
      </p:sp>
      <p:grpSp>
        <p:nvGrpSpPr>
          <p:cNvPr id="64" name="Group 36">
            <a:extLst>
              <a:ext uri="{FF2B5EF4-FFF2-40B4-BE49-F238E27FC236}">
                <a16:creationId xmlns:a16="http://schemas.microsoft.com/office/drawing/2014/main" id="{C7B20C82-F912-9A42-A717-BB207A56F59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840363" y="4692650"/>
            <a:ext cx="193675" cy="488950"/>
            <a:chOff x="3113" y="1639"/>
            <a:chExt cx="122" cy="308"/>
          </a:xfrm>
        </p:grpSpPr>
        <p:sp>
          <p:nvSpPr>
            <p:cNvPr id="65" name="Line 37">
              <a:extLst>
                <a:ext uri="{FF2B5EF4-FFF2-40B4-BE49-F238E27FC236}">
                  <a16:creationId xmlns:a16="http://schemas.microsoft.com/office/drawing/2014/main" id="{292780B2-2D6D-FB49-A6D4-8787F9A0EF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6" name="Oval 38">
              <a:extLst>
                <a:ext uri="{FF2B5EF4-FFF2-40B4-BE49-F238E27FC236}">
                  <a16:creationId xmlns:a16="http://schemas.microsoft.com/office/drawing/2014/main" id="{4DCFD98C-3529-B04D-86FB-2276E67A8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Line 39">
              <a:extLst>
                <a:ext uri="{FF2B5EF4-FFF2-40B4-BE49-F238E27FC236}">
                  <a16:creationId xmlns:a16="http://schemas.microsoft.com/office/drawing/2014/main" id="{5369C30D-9AB3-E248-BB79-D16F44756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46363BF-295A-964B-8E15-5849C54C92CF}"/>
              </a:ext>
            </a:extLst>
          </p:cNvPr>
          <p:cNvCxnSpPr>
            <a:endCxn id="66" idx="2"/>
          </p:cNvCxnSpPr>
          <p:nvPr/>
        </p:nvCxnSpPr>
        <p:spPr>
          <a:xfrm flipV="1">
            <a:off x="3352800" y="4985544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099891-08CB-0744-AA03-C4596B006211}"/>
              </a:ext>
            </a:extLst>
          </p:cNvPr>
          <p:cNvCxnSpPr/>
          <p:nvPr/>
        </p:nvCxnSpPr>
        <p:spPr>
          <a:xfrm>
            <a:off x="3931171" y="571500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CEC234-FE10-3141-ADDF-445A2893BA3F}"/>
              </a:ext>
            </a:extLst>
          </p:cNvPr>
          <p:cNvSpPr txBox="1"/>
          <p:nvPr/>
        </p:nvSpPr>
        <p:spPr>
          <a:xfrm>
            <a:off x="3556749" y="4311650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  1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D14393D-09A3-6E4F-BF81-D2F17AE98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895850"/>
            <a:ext cx="177800" cy="177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A830DB4-F066-7749-851E-FADC18C85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847" y="4438650"/>
            <a:ext cx="177800" cy="1778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1F8801B-A41D-644F-9B8D-53257A40720D}"/>
              </a:ext>
            </a:extLst>
          </p:cNvPr>
          <p:cNvSpPr txBox="1"/>
          <p:nvPr/>
        </p:nvSpPr>
        <p:spPr>
          <a:xfrm>
            <a:off x="626533" y="3075473"/>
            <a:ext cx="488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tweak, message spaces {0,1}</a:t>
            </a:r>
            <a:r>
              <a:rPr lang="en-US" sz="2400" baseline="30000" dirty="0"/>
              <a:t>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E53C4CC-EDAB-3144-8097-35DC816CC224}"/>
              </a:ext>
            </a:extLst>
          </p:cNvPr>
          <p:cNvSpPr txBox="1"/>
          <p:nvPr/>
        </p:nvSpPr>
        <p:spPr>
          <a:xfrm>
            <a:off x="609600" y="2662535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</p:spTree>
    <p:extLst>
      <p:ext uri="{BB962C8B-B14F-4D97-AF65-F5344CB8AC3E}">
        <p14:creationId xmlns:p14="http://schemas.microsoft.com/office/powerpoint/2010/main" val="224249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9" grpId="0"/>
      <p:bldP spid="63" grpId="0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225E-5804-A447-975C-95DF9998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Block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1CC49-B00E-5D4A-9C9B-DFB134CB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Deterministic encryption</a:t>
            </a:r>
          </a:p>
          <a:p>
            <a:pPr lvl="1"/>
            <a:r>
              <a:rPr lang="en-US" dirty="0"/>
              <a:t>Frequency analysis attacks</a:t>
            </a:r>
          </a:p>
          <a:p>
            <a:r>
              <a:rPr lang="en-US" dirty="0"/>
              <a:t>Tweakable block ciphers</a:t>
            </a:r>
          </a:p>
          <a:p>
            <a:pPr lvl="1"/>
            <a:r>
              <a:rPr lang="en-US" dirty="0"/>
              <a:t>Tweaking </a:t>
            </a:r>
            <a:r>
              <a:rPr lang="en-US" dirty="0" err="1"/>
              <a:t>Luby-Rackoff</a:t>
            </a:r>
            <a:endParaRPr lang="en-US" dirty="0"/>
          </a:p>
          <a:p>
            <a:pPr lvl="1"/>
            <a:r>
              <a:rPr lang="en-US" dirty="0"/>
              <a:t>LRW construction</a:t>
            </a:r>
          </a:p>
          <a:p>
            <a:pPr lvl="1"/>
            <a:r>
              <a:rPr lang="en-US" dirty="0"/>
              <a:t>XE construction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646B2-4277-3B4D-BC26-3B345A02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0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20</a:t>
            </a:fld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F85DAD3-99B3-8C4D-AB05-EB777811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b="1" dirty="0"/>
              <a:t>Tweakable ciphers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09E17A-BA2C-0943-9CA3-5A2B2AE32573}"/>
              </a:ext>
            </a:extLst>
          </p:cNvPr>
          <p:cNvSpPr txBox="1"/>
          <p:nvPr/>
        </p:nvSpPr>
        <p:spPr>
          <a:xfrm>
            <a:off x="626533" y="1447800"/>
            <a:ext cx="6536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tweak </a:t>
            </a:r>
            <a:r>
              <a:rPr lang="en-US" sz="2400" dirty="0" err="1"/>
              <a:t>Luby-Rackoff</a:t>
            </a:r>
            <a:r>
              <a:rPr lang="en-US" sz="2400" dirty="0"/>
              <a:t> pretty easily, if F is PRF with variable input length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F48A24-54CE-6641-A2FA-0F5E8646F68E}"/>
              </a:ext>
            </a:extLst>
          </p:cNvPr>
          <p:cNvGrpSpPr/>
          <p:nvPr/>
        </p:nvGrpSpPr>
        <p:grpSpPr>
          <a:xfrm>
            <a:off x="1443082" y="5181600"/>
            <a:ext cx="762000" cy="533400"/>
            <a:chOff x="3810000" y="3007886"/>
            <a:chExt cx="762000" cy="5334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8A362A6-D51E-934E-8F72-5C057F9739CE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BE2968E-BBC5-824C-9DF2-A13D387D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C4CF3F1-0E37-ED47-8270-C3B754C03B9B}"/>
              </a:ext>
            </a:extLst>
          </p:cNvPr>
          <p:cNvSpPr txBox="1"/>
          <p:nvPr/>
        </p:nvSpPr>
        <p:spPr>
          <a:xfrm>
            <a:off x="838200" y="478149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52" name="Group 36">
            <a:extLst>
              <a:ext uri="{FF2B5EF4-FFF2-40B4-BE49-F238E27FC236}">
                <a16:creationId xmlns:a16="http://schemas.microsoft.com/office/drawing/2014/main" id="{BCB71BCC-5A6B-A544-8F2F-330BE3CD4640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702045" y="4692650"/>
            <a:ext cx="193675" cy="488950"/>
            <a:chOff x="3113" y="1639"/>
            <a:chExt cx="122" cy="308"/>
          </a:xfrm>
        </p:grpSpPr>
        <p:sp>
          <p:nvSpPr>
            <p:cNvPr id="53" name="Line 37">
              <a:extLst>
                <a:ext uri="{FF2B5EF4-FFF2-40B4-BE49-F238E27FC236}">
                  <a16:creationId xmlns:a16="http://schemas.microsoft.com/office/drawing/2014/main" id="{9F5E901E-6FB8-024C-8D4B-B915024E6A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4" name="Oval 38">
              <a:extLst>
                <a:ext uri="{FF2B5EF4-FFF2-40B4-BE49-F238E27FC236}">
                  <a16:creationId xmlns:a16="http://schemas.microsoft.com/office/drawing/2014/main" id="{C4C1480D-4A3F-074C-AC4E-950CFBFD2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39">
              <a:extLst>
                <a:ext uri="{FF2B5EF4-FFF2-40B4-BE49-F238E27FC236}">
                  <a16:creationId xmlns:a16="http://schemas.microsoft.com/office/drawing/2014/main" id="{133289D9-FD32-194C-B08F-5CC965BDD0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3FE03D8-D758-344A-B89C-58DC55156805}"/>
              </a:ext>
            </a:extLst>
          </p:cNvPr>
          <p:cNvCxnSpPr>
            <a:endCxn id="54" idx="2"/>
          </p:cNvCxnSpPr>
          <p:nvPr/>
        </p:nvCxnSpPr>
        <p:spPr>
          <a:xfrm flipV="1">
            <a:off x="1214482" y="4985544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5546AFB8-A5AB-5F47-B469-CFE904511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49650"/>
            <a:ext cx="2933700" cy="304800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B39BFA7-D066-1048-9D1B-F7EE0BC80C63}"/>
              </a:ext>
            </a:extLst>
          </p:cNvPr>
          <p:cNvCxnSpPr/>
          <p:nvPr/>
        </p:nvCxnSpPr>
        <p:spPr>
          <a:xfrm>
            <a:off x="1792853" y="571500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0980E2F-1451-9347-A4FF-6F345676D414}"/>
              </a:ext>
            </a:extLst>
          </p:cNvPr>
          <p:cNvSpPr txBox="1"/>
          <p:nvPr/>
        </p:nvSpPr>
        <p:spPr>
          <a:xfrm>
            <a:off x="1600200" y="4311650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545BE1-2101-E243-B13C-A2B44D29B4D9}"/>
              </a:ext>
            </a:extLst>
          </p:cNvPr>
          <p:cNvGrpSpPr/>
          <p:nvPr/>
        </p:nvGrpSpPr>
        <p:grpSpPr>
          <a:xfrm>
            <a:off x="3581400" y="5181600"/>
            <a:ext cx="762000" cy="533400"/>
            <a:chOff x="3810000" y="3007886"/>
            <a:chExt cx="762000" cy="5334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CCA3F4A-8E9C-6743-8033-8F907753F8E4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B65E197-D3CD-7047-95DF-FBB230D02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A63977A-D32D-CE4E-8A18-F8619B458640}"/>
              </a:ext>
            </a:extLst>
          </p:cNvPr>
          <p:cNvSpPr txBox="1"/>
          <p:nvPr/>
        </p:nvSpPr>
        <p:spPr>
          <a:xfrm>
            <a:off x="2667000" y="4781490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   1 </a:t>
            </a:r>
          </a:p>
        </p:txBody>
      </p:sp>
      <p:grpSp>
        <p:nvGrpSpPr>
          <p:cNvPr id="64" name="Group 36">
            <a:extLst>
              <a:ext uri="{FF2B5EF4-FFF2-40B4-BE49-F238E27FC236}">
                <a16:creationId xmlns:a16="http://schemas.microsoft.com/office/drawing/2014/main" id="{C7B20C82-F912-9A42-A717-BB207A56F59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840363" y="4692650"/>
            <a:ext cx="193675" cy="488950"/>
            <a:chOff x="3113" y="1639"/>
            <a:chExt cx="122" cy="308"/>
          </a:xfrm>
        </p:grpSpPr>
        <p:sp>
          <p:nvSpPr>
            <p:cNvPr id="65" name="Line 37">
              <a:extLst>
                <a:ext uri="{FF2B5EF4-FFF2-40B4-BE49-F238E27FC236}">
                  <a16:creationId xmlns:a16="http://schemas.microsoft.com/office/drawing/2014/main" id="{292780B2-2D6D-FB49-A6D4-8787F9A0EF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6" name="Oval 38">
              <a:extLst>
                <a:ext uri="{FF2B5EF4-FFF2-40B4-BE49-F238E27FC236}">
                  <a16:creationId xmlns:a16="http://schemas.microsoft.com/office/drawing/2014/main" id="{4DCFD98C-3529-B04D-86FB-2276E67A8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Line 39">
              <a:extLst>
                <a:ext uri="{FF2B5EF4-FFF2-40B4-BE49-F238E27FC236}">
                  <a16:creationId xmlns:a16="http://schemas.microsoft.com/office/drawing/2014/main" id="{5369C30D-9AB3-E248-BB79-D16F44756F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46363BF-295A-964B-8E15-5849C54C92CF}"/>
              </a:ext>
            </a:extLst>
          </p:cNvPr>
          <p:cNvCxnSpPr>
            <a:endCxn id="66" idx="2"/>
          </p:cNvCxnSpPr>
          <p:nvPr/>
        </p:nvCxnSpPr>
        <p:spPr>
          <a:xfrm flipV="1">
            <a:off x="3352800" y="4985544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099891-08CB-0744-AA03-C4596B006211}"/>
              </a:ext>
            </a:extLst>
          </p:cNvPr>
          <p:cNvCxnSpPr/>
          <p:nvPr/>
        </p:nvCxnSpPr>
        <p:spPr>
          <a:xfrm>
            <a:off x="3931171" y="571500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CEC234-FE10-3141-ADDF-445A2893BA3F}"/>
              </a:ext>
            </a:extLst>
          </p:cNvPr>
          <p:cNvSpPr txBox="1"/>
          <p:nvPr/>
        </p:nvSpPr>
        <p:spPr>
          <a:xfrm>
            <a:off x="3556749" y="4311650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  1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D14393D-09A3-6E4F-BF81-D2F17AE98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895850"/>
            <a:ext cx="177800" cy="177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A830DB4-F066-7749-851E-FADC18C85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847" y="4438650"/>
            <a:ext cx="177800" cy="1778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4627E0D-ABE9-3443-96E4-7F31DE7415FE}"/>
              </a:ext>
            </a:extLst>
          </p:cNvPr>
          <p:cNvSpPr txBox="1"/>
          <p:nvPr/>
        </p:nvSpPr>
        <p:spPr>
          <a:xfrm>
            <a:off x="609600" y="2514600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F8801B-A41D-644F-9B8D-53257A40720D}"/>
              </a:ext>
            </a:extLst>
          </p:cNvPr>
          <p:cNvSpPr txBox="1"/>
          <p:nvPr/>
        </p:nvSpPr>
        <p:spPr>
          <a:xfrm>
            <a:off x="626533" y="3043723"/>
            <a:ext cx="488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tweak, message spaces {0,1}</a:t>
            </a:r>
            <a:r>
              <a:rPr lang="en-US" sz="2400" baseline="30000" dirty="0"/>
              <a:t>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F5B76CD-A6E0-8246-B37F-D25729327EFB}"/>
              </a:ext>
            </a:extLst>
          </p:cNvPr>
          <p:cNvGrpSpPr/>
          <p:nvPr/>
        </p:nvGrpSpPr>
        <p:grpSpPr>
          <a:xfrm>
            <a:off x="8200045" y="5229618"/>
            <a:ext cx="762000" cy="533400"/>
            <a:chOff x="3810000" y="3007886"/>
            <a:chExt cx="762000" cy="5334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399EAD-9D65-854F-A3AA-0F9B7BF960A8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6359A05-1CA5-5D49-B535-4E2A39023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083A796-528C-EE46-9FAE-7A7A156EC1AE}"/>
              </a:ext>
            </a:extLst>
          </p:cNvPr>
          <p:cNvSpPr txBox="1"/>
          <p:nvPr/>
        </p:nvSpPr>
        <p:spPr>
          <a:xfrm>
            <a:off x="7595163" y="482950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80" name="Group 36">
            <a:extLst>
              <a:ext uri="{FF2B5EF4-FFF2-40B4-BE49-F238E27FC236}">
                <a16:creationId xmlns:a16="http://schemas.microsoft.com/office/drawing/2014/main" id="{E3D8ADE6-532F-D340-A22E-5B3CCCF1184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459008" y="4740668"/>
            <a:ext cx="193675" cy="488950"/>
            <a:chOff x="3113" y="1639"/>
            <a:chExt cx="122" cy="308"/>
          </a:xfrm>
        </p:grpSpPr>
        <p:sp>
          <p:nvSpPr>
            <p:cNvPr id="81" name="Line 37">
              <a:extLst>
                <a:ext uri="{FF2B5EF4-FFF2-40B4-BE49-F238E27FC236}">
                  <a16:creationId xmlns:a16="http://schemas.microsoft.com/office/drawing/2014/main" id="{9216DF38-1673-DB49-9918-CAB1D8603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2" name="Oval 38">
              <a:extLst>
                <a:ext uri="{FF2B5EF4-FFF2-40B4-BE49-F238E27FC236}">
                  <a16:creationId xmlns:a16="http://schemas.microsoft.com/office/drawing/2014/main" id="{8F693CE0-4CF7-E945-91A9-3F2F58799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Line 39">
              <a:extLst>
                <a:ext uri="{FF2B5EF4-FFF2-40B4-BE49-F238E27FC236}">
                  <a16:creationId xmlns:a16="http://schemas.microsoft.com/office/drawing/2014/main" id="{36EC9E80-E823-F849-9AA9-3F35A0FC9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EC60636-1DB3-CF42-9F23-5EF2AAB60691}"/>
              </a:ext>
            </a:extLst>
          </p:cNvPr>
          <p:cNvCxnSpPr>
            <a:endCxn id="82" idx="2"/>
          </p:cNvCxnSpPr>
          <p:nvPr/>
        </p:nvCxnSpPr>
        <p:spPr>
          <a:xfrm flipV="1">
            <a:off x="7971445" y="5033562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CEB5B18-E11A-DA4D-964B-A96CF7BBF0E0}"/>
              </a:ext>
            </a:extLst>
          </p:cNvPr>
          <p:cNvCxnSpPr/>
          <p:nvPr/>
        </p:nvCxnSpPr>
        <p:spPr>
          <a:xfrm>
            <a:off x="8549816" y="576301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74F1D0F-B678-1246-8187-2C9B04CD7BC3}"/>
              </a:ext>
            </a:extLst>
          </p:cNvPr>
          <p:cNvSpPr txBox="1"/>
          <p:nvPr/>
        </p:nvSpPr>
        <p:spPr>
          <a:xfrm>
            <a:off x="8357163" y="3457908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7FB6399-80B1-BE43-89E6-ABFA63ADB8E4}"/>
              </a:ext>
            </a:extLst>
          </p:cNvPr>
          <p:cNvGrpSpPr/>
          <p:nvPr/>
        </p:nvGrpSpPr>
        <p:grpSpPr>
          <a:xfrm>
            <a:off x="8200045" y="4207268"/>
            <a:ext cx="762000" cy="533400"/>
            <a:chOff x="3810000" y="3007886"/>
            <a:chExt cx="762000" cy="5334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59F596C-A528-9346-9FBA-7786501891E6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83FC584-5DEA-EC44-878D-DF51398D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A76D90-A10A-A942-BE4D-DE72C1708D25}"/>
              </a:ext>
            </a:extLst>
          </p:cNvPr>
          <p:cNvCxnSpPr/>
          <p:nvPr/>
        </p:nvCxnSpPr>
        <p:spPr>
          <a:xfrm>
            <a:off x="8549816" y="381356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7526E427-841C-6441-BF7C-C8281E279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724" y="2863438"/>
            <a:ext cx="3517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32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21</a:t>
            </a:fld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F85DAD3-99B3-8C4D-AB05-EB777811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b="1" dirty="0"/>
              <a:t>Tweakable ciphers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09E17A-BA2C-0943-9CA3-5A2B2AE32573}"/>
              </a:ext>
            </a:extLst>
          </p:cNvPr>
          <p:cNvSpPr txBox="1"/>
          <p:nvPr/>
        </p:nvSpPr>
        <p:spPr>
          <a:xfrm>
            <a:off x="626533" y="1447800"/>
            <a:ext cx="6536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tweak </a:t>
            </a:r>
            <a:r>
              <a:rPr lang="en-US" sz="2400" dirty="0" err="1"/>
              <a:t>Luby-Rackoff</a:t>
            </a:r>
            <a:r>
              <a:rPr lang="en-US" sz="2400" dirty="0"/>
              <a:t> pretty easily, if F is PRF with variable input length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4627E0D-ABE9-3443-96E4-7F31DE7415FE}"/>
              </a:ext>
            </a:extLst>
          </p:cNvPr>
          <p:cNvSpPr txBox="1"/>
          <p:nvPr/>
        </p:nvSpPr>
        <p:spPr>
          <a:xfrm>
            <a:off x="609600" y="2514600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F8801B-A41D-644F-9B8D-53257A40720D}"/>
              </a:ext>
            </a:extLst>
          </p:cNvPr>
          <p:cNvSpPr txBox="1"/>
          <p:nvPr/>
        </p:nvSpPr>
        <p:spPr>
          <a:xfrm>
            <a:off x="626533" y="3043723"/>
            <a:ext cx="488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tweak, message spaces {0,1}</a:t>
            </a:r>
            <a:r>
              <a:rPr lang="en-US" sz="2400" baseline="30000" dirty="0"/>
              <a:t>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F5B76CD-A6E0-8246-B37F-D25729327EFB}"/>
              </a:ext>
            </a:extLst>
          </p:cNvPr>
          <p:cNvGrpSpPr/>
          <p:nvPr/>
        </p:nvGrpSpPr>
        <p:grpSpPr>
          <a:xfrm>
            <a:off x="8200045" y="5229618"/>
            <a:ext cx="762000" cy="533400"/>
            <a:chOff x="3810000" y="3007886"/>
            <a:chExt cx="762000" cy="5334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399EAD-9D65-854F-A3AA-0F9B7BF960A8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6359A05-1CA5-5D49-B535-4E2A39023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083A796-528C-EE46-9FAE-7A7A156EC1AE}"/>
              </a:ext>
            </a:extLst>
          </p:cNvPr>
          <p:cNvSpPr txBox="1"/>
          <p:nvPr/>
        </p:nvSpPr>
        <p:spPr>
          <a:xfrm>
            <a:off x="7595163" y="482950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80" name="Group 36">
            <a:extLst>
              <a:ext uri="{FF2B5EF4-FFF2-40B4-BE49-F238E27FC236}">
                <a16:creationId xmlns:a16="http://schemas.microsoft.com/office/drawing/2014/main" id="{E3D8ADE6-532F-D340-A22E-5B3CCCF1184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459008" y="4740668"/>
            <a:ext cx="193675" cy="488950"/>
            <a:chOff x="3113" y="1639"/>
            <a:chExt cx="122" cy="308"/>
          </a:xfrm>
        </p:grpSpPr>
        <p:sp>
          <p:nvSpPr>
            <p:cNvPr id="81" name="Line 37">
              <a:extLst>
                <a:ext uri="{FF2B5EF4-FFF2-40B4-BE49-F238E27FC236}">
                  <a16:creationId xmlns:a16="http://schemas.microsoft.com/office/drawing/2014/main" id="{9216DF38-1673-DB49-9918-CAB1D8603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2" name="Oval 38">
              <a:extLst>
                <a:ext uri="{FF2B5EF4-FFF2-40B4-BE49-F238E27FC236}">
                  <a16:creationId xmlns:a16="http://schemas.microsoft.com/office/drawing/2014/main" id="{8F693CE0-4CF7-E945-91A9-3F2F58799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Line 39">
              <a:extLst>
                <a:ext uri="{FF2B5EF4-FFF2-40B4-BE49-F238E27FC236}">
                  <a16:creationId xmlns:a16="http://schemas.microsoft.com/office/drawing/2014/main" id="{36EC9E80-E823-F849-9AA9-3F35A0FC9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EC60636-1DB3-CF42-9F23-5EF2AAB60691}"/>
              </a:ext>
            </a:extLst>
          </p:cNvPr>
          <p:cNvCxnSpPr>
            <a:endCxn id="82" idx="2"/>
          </p:cNvCxnSpPr>
          <p:nvPr/>
        </p:nvCxnSpPr>
        <p:spPr>
          <a:xfrm flipV="1">
            <a:off x="7971445" y="5033562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CEB5B18-E11A-DA4D-964B-A96CF7BBF0E0}"/>
              </a:ext>
            </a:extLst>
          </p:cNvPr>
          <p:cNvCxnSpPr/>
          <p:nvPr/>
        </p:nvCxnSpPr>
        <p:spPr>
          <a:xfrm>
            <a:off x="8549816" y="576301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74F1D0F-B678-1246-8187-2C9B04CD7BC3}"/>
              </a:ext>
            </a:extLst>
          </p:cNvPr>
          <p:cNvSpPr txBox="1"/>
          <p:nvPr/>
        </p:nvSpPr>
        <p:spPr>
          <a:xfrm>
            <a:off x="8357163" y="3457908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7FB6399-80B1-BE43-89E6-ABFA63ADB8E4}"/>
              </a:ext>
            </a:extLst>
          </p:cNvPr>
          <p:cNvGrpSpPr/>
          <p:nvPr/>
        </p:nvGrpSpPr>
        <p:grpSpPr>
          <a:xfrm>
            <a:off x="8200045" y="4207268"/>
            <a:ext cx="762000" cy="533400"/>
            <a:chOff x="3810000" y="3007886"/>
            <a:chExt cx="762000" cy="5334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59F596C-A528-9346-9FBA-7786501891E6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83FC584-5DEA-EC44-878D-DF51398D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A76D90-A10A-A942-BE4D-DE72C1708D25}"/>
              </a:ext>
            </a:extLst>
          </p:cNvPr>
          <p:cNvCxnSpPr/>
          <p:nvPr/>
        </p:nvCxnSpPr>
        <p:spPr>
          <a:xfrm>
            <a:off x="8549816" y="381356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7526E427-841C-6441-BF7C-C8281E279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724" y="2863438"/>
            <a:ext cx="3517900" cy="3048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BFC0575-19FB-A44D-9E75-436C62BD6A4A}"/>
              </a:ext>
            </a:extLst>
          </p:cNvPr>
          <p:cNvSpPr txBox="1"/>
          <p:nvPr/>
        </p:nvSpPr>
        <p:spPr>
          <a:xfrm>
            <a:off x="2038685" y="3984283"/>
            <a:ext cx="3977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Why does this work? </a:t>
            </a:r>
          </a:p>
          <a:p>
            <a:r>
              <a:rPr lang="en-US" sz="2400" dirty="0"/>
              <a:t>Intuition: For all M,T and M’,T’ 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F6B0714-A3A7-8142-97A2-AD8AE9E43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485" y="4928745"/>
            <a:ext cx="3670300" cy="2794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1D00ECC-B658-824E-A5CA-EE0C5FFF119D}"/>
              </a:ext>
            </a:extLst>
          </p:cNvPr>
          <p:cNvSpPr txBox="1"/>
          <p:nvPr/>
        </p:nvSpPr>
        <p:spPr>
          <a:xfrm>
            <a:off x="2038685" y="5291548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small </a:t>
            </a:r>
          </a:p>
        </p:txBody>
      </p:sp>
    </p:spTree>
    <p:extLst>
      <p:ext uri="{BB962C8B-B14F-4D97-AF65-F5344CB8AC3E}">
        <p14:creationId xmlns:p14="http://schemas.microsoft.com/office/powerpoint/2010/main" val="12002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9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22</a:t>
            </a:fld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F85DAD3-99B3-8C4D-AB05-EB777811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Analysis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EC804D4-91F3-EE44-8B80-B7098692F23C}"/>
              </a:ext>
            </a:extLst>
          </p:cNvPr>
          <p:cNvGrpSpPr/>
          <p:nvPr/>
        </p:nvGrpSpPr>
        <p:grpSpPr>
          <a:xfrm>
            <a:off x="1519282" y="2990910"/>
            <a:ext cx="762000" cy="533400"/>
            <a:chOff x="3810000" y="3007886"/>
            <a:chExt cx="762000" cy="5334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A3ED554-BE5B-7F42-919E-E9CC8B0AB45A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297B6363-843F-D34B-A43F-DFE88EAC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CB498EF1-4A72-2844-A015-134B2D17F09B}"/>
              </a:ext>
            </a:extLst>
          </p:cNvPr>
          <p:cNvSpPr txBox="1"/>
          <p:nvPr/>
        </p:nvSpPr>
        <p:spPr>
          <a:xfrm>
            <a:off x="914400" y="259080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95" name="Group 36">
            <a:extLst>
              <a:ext uri="{FF2B5EF4-FFF2-40B4-BE49-F238E27FC236}">
                <a16:creationId xmlns:a16="http://schemas.microsoft.com/office/drawing/2014/main" id="{05118B3E-65BF-5748-B8DB-0D729D7F4ED5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399752" y="1891328"/>
            <a:ext cx="193675" cy="488950"/>
            <a:chOff x="3113" y="1639"/>
            <a:chExt cx="122" cy="308"/>
          </a:xfrm>
        </p:grpSpPr>
        <p:sp>
          <p:nvSpPr>
            <p:cNvPr id="96" name="Line 37">
              <a:extLst>
                <a:ext uri="{FF2B5EF4-FFF2-40B4-BE49-F238E27FC236}">
                  <a16:creationId xmlns:a16="http://schemas.microsoft.com/office/drawing/2014/main" id="{51FB1081-6172-054D-BD07-23F5B08A4D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7" name="Oval 38">
              <a:extLst>
                <a:ext uri="{FF2B5EF4-FFF2-40B4-BE49-F238E27FC236}">
                  <a16:creationId xmlns:a16="http://schemas.microsoft.com/office/drawing/2014/main" id="{8E6BA36A-73BD-E14C-99FD-71711B784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Line 39">
              <a:extLst>
                <a:ext uri="{FF2B5EF4-FFF2-40B4-BE49-F238E27FC236}">
                  <a16:creationId xmlns:a16="http://schemas.microsoft.com/office/drawing/2014/main" id="{0FADB16C-A273-9540-9969-544FEE97BC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4372588-B353-FC43-9EE6-A71E61D9419B}"/>
              </a:ext>
            </a:extLst>
          </p:cNvPr>
          <p:cNvCxnSpPr>
            <a:endCxn id="97" idx="2"/>
          </p:cNvCxnSpPr>
          <p:nvPr/>
        </p:nvCxnSpPr>
        <p:spPr>
          <a:xfrm flipV="1">
            <a:off x="6912189" y="2184222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E266B3-D690-2642-9A2B-66C19471DCDD}"/>
              </a:ext>
            </a:extLst>
          </p:cNvPr>
          <p:cNvCxnSpPr/>
          <p:nvPr/>
        </p:nvCxnSpPr>
        <p:spPr>
          <a:xfrm>
            <a:off x="7496590" y="2858719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626A8A-541D-C24D-8E3B-597907F63B2C}"/>
              </a:ext>
            </a:extLst>
          </p:cNvPr>
          <p:cNvSpPr txBox="1"/>
          <p:nvPr/>
        </p:nvSpPr>
        <p:spPr>
          <a:xfrm>
            <a:off x="1676400" y="1219200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211579A-C09D-5B4C-BD03-5EB77DB28EB0}"/>
              </a:ext>
            </a:extLst>
          </p:cNvPr>
          <p:cNvGrpSpPr/>
          <p:nvPr/>
        </p:nvGrpSpPr>
        <p:grpSpPr>
          <a:xfrm>
            <a:off x="1519282" y="1968560"/>
            <a:ext cx="762000" cy="533400"/>
            <a:chOff x="3810000" y="3007886"/>
            <a:chExt cx="762000" cy="53340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7A1EEE4-73F8-BE47-91CA-963324B65184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C529F051-8C12-2949-8D76-635D7ADE2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0A7D499-45EF-EB4F-8525-753265B85D7F}"/>
              </a:ext>
            </a:extLst>
          </p:cNvPr>
          <p:cNvCxnSpPr/>
          <p:nvPr/>
        </p:nvCxnSpPr>
        <p:spPr>
          <a:xfrm>
            <a:off x="1869053" y="157486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DA0893E2-9A9F-CF45-B602-2D4C99C67B38}"/>
              </a:ext>
            </a:extLst>
          </p:cNvPr>
          <p:cNvSpPr txBox="1"/>
          <p:nvPr/>
        </p:nvSpPr>
        <p:spPr>
          <a:xfrm>
            <a:off x="5980867" y="1554778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C44E282-2B8E-9A45-9259-EDE03DD71DD9}"/>
              </a:ext>
            </a:extLst>
          </p:cNvPr>
          <p:cNvGrpSpPr/>
          <p:nvPr/>
        </p:nvGrpSpPr>
        <p:grpSpPr>
          <a:xfrm>
            <a:off x="5823749" y="2304138"/>
            <a:ext cx="762000" cy="533400"/>
            <a:chOff x="3810000" y="3007886"/>
            <a:chExt cx="762000" cy="5334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20C4E10-DC01-B946-B947-AA1E1F0F16B2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4A87006-6308-5641-B323-457D4903B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8C22C16-C56A-6F49-877F-B8460A36B307}"/>
              </a:ext>
            </a:extLst>
          </p:cNvPr>
          <p:cNvCxnSpPr/>
          <p:nvPr/>
        </p:nvCxnSpPr>
        <p:spPr>
          <a:xfrm>
            <a:off x="6173520" y="191043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C414329-14D9-034A-BC71-F80BB39E6B99}"/>
              </a:ext>
            </a:extLst>
          </p:cNvPr>
          <p:cNvGrpSpPr/>
          <p:nvPr/>
        </p:nvGrpSpPr>
        <p:grpSpPr>
          <a:xfrm>
            <a:off x="7146819" y="2316778"/>
            <a:ext cx="762000" cy="533400"/>
            <a:chOff x="3810000" y="3007886"/>
            <a:chExt cx="762000" cy="5334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69664F4-7BF9-FC43-986F-39837EDEA12B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7622E0AC-35C1-A64C-B965-1BF2FFD7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D6D7F00-E4C0-0D4A-8028-D22901A1BC28}"/>
              </a:ext>
            </a:extLst>
          </p:cNvPr>
          <p:cNvCxnSpPr/>
          <p:nvPr/>
        </p:nvCxnSpPr>
        <p:spPr>
          <a:xfrm>
            <a:off x="7496590" y="192307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7814ABD-4371-0F41-A2D5-C7A94D26CE1B}"/>
              </a:ext>
            </a:extLst>
          </p:cNvPr>
          <p:cNvSpPr txBox="1"/>
          <p:nvPr/>
        </p:nvSpPr>
        <p:spPr>
          <a:xfrm>
            <a:off x="7340137" y="154311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09E2FE5-AD43-3C47-BEA2-0E11EDF832AA}"/>
              </a:ext>
            </a:extLst>
          </p:cNvPr>
          <p:cNvCxnSpPr/>
          <p:nvPr/>
        </p:nvCxnSpPr>
        <p:spPr>
          <a:xfrm>
            <a:off x="6173520" y="283753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3A9B02E-8430-A843-98EF-213DDD4AB6A4}"/>
              </a:ext>
            </a:extLst>
          </p:cNvPr>
          <p:cNvCxnSpPr/>
          <p:nvPr/>
        </p:nvCxnSpPr>
        <p:spPr>
          <a:xfrm>
            <a:off x="6173520" y="3202255"/>
            <a:ext cx="738669" cy="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F273E9C-B039-DB4E-A895-B3F6DE949FE3}"/>
              </a:ext>
            </a:extLst>
          </p:cNvPr>
          <p:cNvCxnSpPr/>
          <p:nvPr/>
        </p:nvCxnSpPr>
        <p:spPr>
          <a:xfrm>
            <a:off x="6912189" y="2184222"/>
            <a:ext cx="0" cy="1008856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D89A3A3C-4918-9249-AB6F-6F035DA4E8E6}"/>
              </a:ext>
            </a:extLst>
          </p:cNvPr>
          <p:cNvSpPr txBox="1"/>
          <p:nvPr/>
        </p:nvSpPr>
        <p:spPr>
          <a:xfrm>
            <a:off x="6435343" y="3383578"/>
            <a:ext cx="2175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CBC-MAC[E](K,M||T)</a:t>
            </a:r>
          </a:p>
        </p:txBody>
      </p:sp>
      <p:grpSp>
        <p:nvGrpSpPr>
          <p:cNvPr id="120" name="Group 36">
            <a:extLst>
              <a:ext uri="{FF2B5EF4-FFF2-40B4-BE49-F238E27FC236}">
                <a16:creationId xmlns:a16="http://schemas.microsoft.com/office/drawing/2014/main" id="{F7DAE05D-2342-3144-AAEF-D4AA5429B61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772215" y="2486319"/>
            <a:ext cx="193675" cy="488950"/>
            <a:chOff x="3113" y="1639"/>
            <a:chExt cx="122" cy="308"/>
          </a:xfrm>
        </p:grpSpPr>
        <p:sp>
          <p:nvSpPr>
            <p:cNvPr id="121" name="Line 37">
              <a:extLst>
                <a:ext uri="{FF2B5EF4-FFF2-40B4-BE49-F238E27FC236}">
                  <a16:creationId xmlns:a16="http://schemas.microsoft.com/office/drawing/2014/main" id="{65449730-867F-E04B-9414-96041121EB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2" name="Oval 38">
              <a:extLst>
                <a:ext uri="{FF2B5EF4-FFF2-40B4-BE49-F238E27FC236}">
                  <a16:creationId xmlns:a16="http://schemas.microsoft.com/office/drawing/2014/main" id="{086370DF-A944-DC41-98F9-84360936F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Line 39">
              <a:extLst>
                <a:ext uri="{FF2B5EF4-FFF2-40B4-BE49-F238E27FC236}">
                  <a16:creationId xmlns:a16="http://schemas.microsoft.com/office/drawing/2014/main" id="{80FE7CC2-F82A-6C46-926B-23656BD0F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B3E471E7-E227-C044-9DAD-8E7B4CBE07F0}"/>
              </a:ext>
            </a:extLst>
          </p:cNvPr>
          <p:cNvCxnSpPr/>
          <p:nvPr/>
        </p:nvCxnSpPr>
        <p:spPr>
          <a:xfrm flipV="1">
            <a:off x="1275500" y="2774901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635F1E4-252A-174E-86BB-238B119E7697}"/>
              </a:ext>
            </a:extLst>
          </p:cNvPr>
          <p:cNvCxnSpPr/>
          <p:nvPr/>
        </p:nvCxnSpPr>
        <p:spPr>
          <a:xfrm>
            <a:off x="1869053" y="3524310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1D694263-E0DD-9446-8BAD-55C63C98C7EC}"/>
              </a:ext>
            </a:extLst>
          </p:cNvPr>
          <p:cNvSpPr txBox="1"/>
          <p:nvPr/>
        </p:nvSpPr>
        <p:spPr>
          <a:xfrm>
            <a:off x="2695854" y="2228910"/>
            <a:ext cx="264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Actually this construction </a:t>
            </a:r>
          </a:p>
          <a:p>
            <a:r>
              <a:rPr lang="en-US" dirty="0"/>
              <a:t>is equivalent to CBC-MAC!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29C8B24-CB9A-EB40-BBC6-E4450A8FCC99}"/>
              </a:ext>
            </a:extLst>
          </p:cNvPr>
          <p:cNvSpPr txBox="1"/>
          <p:nvPr/>
        </p:nvSpPr>
        <p:spPr>
          <a:xfrm>
            <a:off x="609600" y="4133910"/>
            <a:ext cx="768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 case of [</a:t>
            </a:r>
            <a:r>
              <a:rPr lang="en-US" dirty="0" err="1"/>
              <a:t>Bellare</a:t>
            </a:r>
            <a:r>
              <a:rPr lang="en-US" dirty="0"/>
              <a:t>, Killian, </a:t>
            </a:r>
            <a:r>
              <a:rPr lang="en-US" dirty="0" err="1"/>
              <a:t>Rogaway</a:t>
            </a:r>
            <a:r>
              <a:rPr lang="en-US" dirty="0"/>
              <a:t> 99]  gives that for any </a:t>
            </a:r>
            <a:r>
              <a:rPr lang="en-US" dirty="0">
                <a:latin typeface="Apple Chancery"/>
                <a:cs typeface="Apple Chancery"/>
              </a:rPr>
              <a:t>A</a:t>
            </a:r>
            <a:r>
              <a:rPr lang="en-US" dirty="0"/>
              <a:t> there is </a:t>
            </a:r>
            <a:r>
              <a:rPr lang="en-US" dirty="0">
                <a:latin typeface="Apple Chancery"/>
                <a:cs typeface="Apple Chancery"/>
              </a:rPr>
              <a:t>B  </a:t>
            </a:r>
            <a:r>
              <a:rPr lang="en-US" dirty="0" err="1"/>
              <a:t>s.t.</a:t>
            </a:r>
            <a:endParaRPr lang="en-US" dirty="0">
              <a:latin typeface="Apple Chancery"/>
              <a:cs typeface="Apple Chancery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E0B0E0E-DA9D-3E4C-9BA3-011A688A106F}"/>
              </a:ext>
            </a:extLst>
          </p:cNvPr>
          <p:cNvSpPr txBox="1"/>
          <p:nvPr/>
        </p:nvSpPr>
        <p:spPr>
          <a:xfrm>
            <a:off x="609600" y="5353110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 </a:t>
            </a:r>
            <a:r>
              <a:rPr lang="en-US" dirty="0">
                <a:latin typeface="Apple Chancery"/>
                <a:cs typeface="Apple Chancery"/>
              </a:rPr>
              <a:t>B </a:t>
            </a:r>
            <a:r>
              <a:rPr lang="en-US" dirty="0"/>
              <a:t> must make 2q queries when </a:t>
            </a:r>
            <a:r>
              <a:rPr lang="en-US" dirty="0">
                <a:latin typeface="Apple Chancery"/>
                <a:cs typeface="Apple Chancery"/>
              </a:rPr>
              <a:t>A</a:t>
            </a:r>
            <a:r>
              <a:rPr lang="en-US" dirty="0"/>
              <a:t>  makes q queries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429488A8-F821-2941-AC7E-B77DB239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641910"/>
            <a:ext cx="4457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5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DF747-DD8C-9444-AF24-5BDA70A7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C8BAF-06D4-4A41-87BC-1E689FE6D9A2}"/>
              </a:ext>
            </a:extLst>
          </p:cNvPr>
          <p:cNvSpPr txBox="1"/>
          <p:nvPr/>
        </p:nvSpPr>
        <p:spPr>
          <a:xfrm>
            <a:off x="1343366" y="2711420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Extension of PRP/PRF</a:t>
            </a:r>
          </a:p>
          <a:p>
            <a:r>
              <a:rPr lang="en-US" dirty="0"/>
              <a:t>switching to tweaks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FED9D3-5609-5444-8E97-0A6D75C50F0C}"/>
              </a:ext>
            </a:extLst>
          </p:cNvPr>
          <p:cNvSpPr txBox="1"/>
          <p:nvPr/>
        </p:nvSpPr>
        <p:spPr>
          <a:xfrm>
            <a:off x="838200" y="3620869"/>
            <a:ext cx="2465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CBC-MAC[E] and       are </a:t>
            </a:r>
          </a:p>
          <a:p>
            <a:r>
              <a:rPr lang="en-US" dirty="0"/>
              <a:t>the same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97328A-1645-5B46-A2C3-D691B3E13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3657600"/>
            <a:ext cx="190500" cy="241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7E4289-6F3E-264F-8279-EC70927F5B59}"/>
              </a:ext>
            </a:extLst>
          </p:cNvPr>
          <p:cNvSpPr txBox="1"/>
          <p:nvPr/>
        </p:nvSpPr>
        <p:spPr>
          <a:xfrm>
            <a:off x="1371600" y="4495800"/>
            <a:ext cx="2317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Bellare</a:t>
            </a:r>
            <a:r>
              <a:rPr lang="en-US" dirty="0"/>
              <a:t> et al. result on</a:t>
            </a:r>
          </a:p>
          <a:p>
            <a:r>
              <a:rPr lang="en-US" dirty="0"/>
              <a:t>CBC-MAC. (2q queries)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2087CB-E721-BB48-9BF5-BB77EBD0C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905000"/>
            <a:ext cx="7048500" cy="29718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2DAC52-134C-6041-A297-F72431B71482}"/>
              </a:ext>
            </a:extLst>
          </p:cNvPr>
          <p:cNvCxnSpPr/>
          <p:nvPr/>
        </p:nvCxnSpPr>
        <p:spPr>
          <a:xfrm flipV="1">
            <a:off x="3505200" y="2711420"/>
            <a:ext cx="609600" cy="184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E91732-4B33-8340-B45B-C98626355749}"/>
              </a:ext>
            </a:extLst>
          </p:cNvPr>
          <p:cNvCxnSpPr/>
          <p:nvPr/>
        </p:nvCxnSpPr>
        <p:spPr>
          <a:xfrm flipV="1">
            <a:off x="3429000" y="3505200"/>
            <a:ext cx="609600" cy="184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9B7299-80F0-CB46-A40E-9013CDFB97FF}"/>
              </a:ext>
            </a:extLst>
          </p:cNvPr>
          <p:cNvCxnSpPr/>
          <p:nvPr/>
        </p:nvCxnSpPr>
        <p:spPr>
          <a:xfrm flipV="1">
            <a:off x="3505200" y="4159220"/>
            <a:ext cx="685800" cy="336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68CC9DB-1BB7-FD47-BDB2-33AA4A8B3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5A7877-1CFA-8644-958B-11EF521DC9E0}"/>
              </a:ext>
            </a:extLst>
          </p:cNvPr>
          <p:cNvSpPr txBox="1"/>
          <p:nvPr/>
        </p:nvSpPr>
        <p:spPr>
          <a:xfrm>
            <a:off x="3395133" y="5562600"/>
            <a:ext cx="584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Should be able to optimize constants with direct reduction to PRP/PRF security of E</a:t>
            </a:r>
          </a:p>
        </p:txBody>
      </p:sp>
    </p:spTree>
    <p:extLst>
      <p:ext uri="{BB962C8B-B14F-4D97-AF65-F5344CB8AC3E}">
        <p14:creationId xmlns:p14="http://schemas.microsoft.com/office/powerpoint/2010/main" val="2367781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15A25-EC81-D349-BAAD-0EC79CA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24</a:t>
            </a:fld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4627E0D-ABE9-3443-96E4-7F31DE7415FE}"/>
              </a:ext>
            </a:extLst>
          </p:cNvPr>
          <p:cNvSpPr txBox="1"/>
          <p:nvPr/>
        </p:nvSpPr>
        <p:spPr>
          <a:xfrm>
            <a:off x="609600" y="2133412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F8801B-A41D-644F-9B8D-53257A40720D}"/>
              </a:ext>
            </a:extLst>
          </p:cNvPr>
          <p:cNvSpPr txBox="1"/>
          <p:nvPr/>
        </p:nvSpPr>
        <p:spPr>
          <a:xfrm>
            <a:off x="626533" y="2662535"/>
            <a:ext cx="488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tweak, message spaces {0,1}</a:t>
            </a:r>
            <a:r>
              <a:rPr lang="en-US" sz="2400" baseline="30000" dirty="0"/>
              <a:t>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F5B76CD-A6E0-8246-B37F-D25729327EFB}"/>
              </a:ext>
            </a:extLst>
          </p:cNvPr>
          <p:cNvGrpSpPr/>
          <p:nvPr/>
        </p:nvGrpSpPr>
        <p:grpSpPr>
          <a:xfrm>
            <a:off x="8200045" y="5229618"/>
            <a:ext cx="762000" cy="533400"/>
            <a:chOff x="3810000" y="3007886"/>
            <a:chExt cx="762000" cy="5334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3399EAD-9D65-854F-A3AA-0F9B7BF960A8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6359A05-1CA5-5D49-B535-4E2A39023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083A796-528C-EE46-9FAE-7A7A156EC1AE}"/>
              </a:ext>
            </a:extLst>
          </p:cNvPr>
          <p:cNvSpPr txBox="1"/>
          <p:nvPr/>
        </p:nvSpPr>
        <p:spPr>
          <a:xfrm>
            <a:off x="7595163" y="482950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grpSp>
        <p:nvGrpSpPr>
          <p:cNvPr id="80" name="Group 36">
            <a:extLst>
              <a:ext uri="{FF2B5EF4-FFF2-40B4-BE49-F238E27FC236}">
                <a16:creationId xmlns:a16="http://schemas.microsoft.com/office/drawing/2014/main" id="{E3D8ADE6-532F-D340-A22E-5B3CCCF1184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459008" y="4740668"/>
            <a:ext cx="193675" cy="488950"/>
            <a:chOff x="3113" y="1639"/>
            <a:chExt cx="122" cy="308"/>
          </a:xfrm>
        </p:grpSpPr>
        <p:sp>
          <p:nvSpPr>
            <p:cNvPr id="81" name="Line 37">
              <a:extLst>
                <a:ext uri="{FF2B5EF4-FFF2-40B4-BE49-F238E27FC236}">
                  <a16:creationId xmlns:a16="http://schemas.microsoft.com/office/drawing/2014/main" id="{9216DF38-1673-DB49-9918-CAB1D8603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2" name="Oval 38">
              <a:extLst>
                <a:ext uri="{FF2B5EF4-FFF2-40B4-BE49-F238E27FC236}">
                  <a16:creationId xmlns:a16="http://schemas.microsoft.com/office/drawing/2014/main" id="{8F693CE0-4CF7-E945-91A9-3F2F58799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Line 39">
              <a:extLst>
                <a:ext uri="{FF2B5EF4-FFF2-40B4-BE49-F238E27FC236}">
                  <a16:creationId xmlns:a16="http://schemas.microsoft.com/office/drawing/2014/main" id="{36EC9E80-E823-F849-9AA9-3F35A0FC90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EC60636-1DB3-CF42-9F23-5EF2AAB60691}"/>
              </a:ext>
            </a:extLst>
          </p:cNvPr>
          <p:cNvCxnSpPr>
            <a:endCxn id="82" idx="2"/>
          </p:cNvCxnSpPr>
          <p:nvPr/>
        </p:nvCxnSpPr>
        <p:spPr>
          <a:xfrm flipV="1">
            <a:off x="7971445" y="5033562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CEB5B18-E11A-DA4D-964B-A96CF7BBF0E0}"/>
              </a:ext>
            </a:extLst>
          </p:cNvPr>
          <p:cNvCxnSpPr/>
          <p:nvPr/>
        </p:nvCxnSpPr>
        <p:spPr>
          <a:xfrm>
            <a:off x="8549816" y="576301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74F1D0F-B678-1246-8187-2C9B04CD7BC3}"/>
              </a:ext>
            </a:extLst>
          </p:cNvPr>
          <p:cNvSpPr txBox="1"/>
          <p:nvPr/>
        </p:nvSpPr>
        <p:spPr>
          <a:xfrm>
            <a:off x="8357163" y="3457908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7FB6399-80B1-BE43-89E6-ABFA63ADB8E4}"/>
              </a:ext>
            </a:extLst>
          </p:cNvPr>
          <p:cNvGrpSpPr/>
          <p:nvPr/>
        </p:nvGrpSpPr>
        <p:grpSpPr>
          <a:xfrm>
            <a:off x="8200045" y="4207268"/>
            <a:ext cx="762000" cy="533400"/>
            <a:chOff x="3810000" y="3007886"/>
            <a:chExt cx="762000" cy="5334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59F596C-A528-9346-9FBA-7786501891E6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83FC584-5DEA-EC44-878D-DF51398D3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EA76D90-A10A-A942-BE4D-DE72C1708D25}"/>
              </a:ext>
            </a:extLst>
          </p:cNvPr>
          <p:cNvCxnSpPr/>
          <p:nvPr/>
        </p:nvCxnSpPr>
        <p:spPr>
          <a:xfrm>
            <a:off x="8549816" y="3813568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7526E427-841C-6441-BF7C-C8281E279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724" y="2863438"/>
            <a:ext cx="3517900" cy="3048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BFC0575-19FB-A44D-9E75-436C62BD6A4A}"/>
              </a:ext>
            </a:extLst>
          </p:cNvPr>
          <p:cNvSpPr txBox="1"/>
          <p:nvPr/>
        </p:nvSpPr>
        <p:spPr>
          <a:xfrm>
            <a:off x="2282811" y="4655403"/>
            <a:ext cx="4290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Requires two E calls per message</a:t>
            </a:r>
          </a:p>
          <a:p>
            <a:r>
              <a:rPr lang="en-US" sz="2400" dirty="0"/>
              <a:t>Can we do better?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5698A60-61C3-D940-93CC-D4B74872DADE}"/>
              </a:ext>
            </a:extLst>
          </p:cNvPr>
          <p:cNvCxnSpPr>
            <a:stCxn id="78" idx="3"/>
          </p:cNvCxnSpPr>
          <p:nvPr/>
        </p:nvCxnSpPr>
        <p:spPr>
          <a:xfrm flipV="1">
            <a:off x="6572960" y="4396222"/>
            <a:ext cx="1431947" cy="674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3DA7D3-1B34-144A-B69D-4575073E6680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6572960" y="5070902"/>
            <a:ext cx="1393813" cy="347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F9FBCE09-6128-FA41-BE3C-8AAA8C76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/>
              <a:t>Even faster tweakable </a:t>
            </a:r>
            <a:r>
              <a:rPr lang="en-US" b="1" dirty="0" err="1"/>
              <a:t>blockciphers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29239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6B36-210A-1547-8609-282BD10B2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Even faster tweakable </a:t>
            </a:r>
            <a:r>
              <a:rPr lang="en-US" b="1" dirty="0" err="1"/>
              <a:t>blockciphers</a:t>
            </a:r>
            <a:r>
              <a:rPr lang="en-US" b="1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5E354-36DA-6B45-A236-C5A788175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E426B5-6E93-114E-9D7F-6905048ACB5C}"/>
              </a:ext>
            </a:extLst>
          </p:cNvPr>
          <p:cNvGrpSpPr/>
          <p:nvPr/>
        </p:nvGrpSpPr>
        <p:grpSpPr>
          <a:xfrm>
            <a:off x="3826454" y="4203649"/>
            <a:ext cx="762000" cy="533400"/>
            <a:chOff x="3810000" y="3007886"/>
            <a:chExt cx="762000" cy="533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89F1BC-A8C6-9845-AE61-98D11D70E5BB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91E55F-9709-0F46-A4D4-E0980841E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97A08E-C3A1-FC41-964B-B2CE7DE17C05}"/>
              </a:ext>
            </a:extLst>
          </p:cNvPr>
          <p:cNvSpPr txBox="1"/>
          <p:nvPr/>
        </p:nvSpPr>
        <p:spPr>
          <a:xfrm>
            <a:off x="3983572" y="3204865"/>
            <a:ext cx="403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FB760A-8929-1E40-B2D2-9CF47ADA96AB}"/>
              </a:ext>
            </a:extLst>
          </p:cNvPr>
          <p:cNvGrpSpPr/>
          <p:nvPr/>
        </p:nvGrpSpPr>
        <p:grpSpPr>
          <a:xfrm>
            <a:off x="2617717" y="3727339"/>
            <a:ext cx="762000" cy="533400"/>
            <a:chOff x="3810000" y="3007886"/>
            <a:chExt cx="762000" cy="533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198F08-9C13-9349-A8D0-16B6E0B6D3D0}"/>
                </a:ext>
              </a:extLst>
            </p:cNvPr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D77261-D4A2-A244-AFD3-4E214E860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grpSp>
        <p:nvGrpSpPr>
          <p:cNvPr id="12" name="Group 36">
            <a:extLst>
              <a:ext uri="{FF2B5EF4-FFF2-40B4-BE49-F238E27FC236}">
                <a16:creationId xmlns:a16="http://schemas.microsoft.com/office/drawing/2014/main" id="{4717DBF9-79CA-7C4A-9ACB-495319BDED50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4079387" y="3699058"/>
            <a:ext cx="193675" cy="488950"/>
            <a:chOff x="3113" y="1639"/>
            <a:chExt cx="122" cy="308"/>
          </a:xfrm>
        </p:grpSpPr>
        <p:sp>
          <p:nvSpPr>
            <p:cNvPr id="13" name="Line 37">
              <a:extLst>
                <a:ext uri="{FF2B5EF4-FFF2-40B4-BE49-F238E27FC236}">
                  <a16:creationId xmlns:a16="http://schemas.microsoft.com/office/drawing/2014/main" id="{C38A891A-9172-CB4B-8F2C-54C7834C20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Oval 38">
              <a:extLst>
                <a:ext uri="{FF2B5EF4-FFF2-40B4-BE49-F238E27FC236}">
                  <a16:creationId xmlns:a16="http://schemas.microsoft.com/office/drawing/2014/main" id="{3016BF6A-3CCB-9149-A19B-CDA062204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39">
              <a:extLst>
                <a:ext uri="{FF2B5EF4-FFF2-40B4-BE49-F238E27FC236}">
                  <a16:creationId xmlns:a16="http://schemas.microsoft.com/office/drawing/2014/main" id="{B2B503BD-E8FC-3A4A-981A-8AACD2B085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8983AE-1A4A-FD4D-9B91-573B7E98FE5F}"/>
              </a:ext>
            </a:extLst>
          </p:cNvPr>
          <p:cNvCxnSpPr>
            <a:stCxn id="10" idx="3"/>
          </p:cNvCxnSpPr>
          <p:nvPr/>
        </p:nvCxnSpPr>
        <p:spPr>
          <a:xfrm flipV="1">
            <a:off x="3379717" y="3987640"/>
            <a:ext cx="690518" cy="6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20F522-8F29-584A-A846-B31771B167E0}"/>
              </a:ext>
            </a:extLst>
          </p:cNvPr>
          <p:cNvCxnSpPr/>
          <p:nvPr/>
        </p:nvCxnSpPr>
        <p:spPr>
          <a:xfrm>
            <a:off x="4176225" y="4737049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501E54-E1D0-924B-9280-CF626A81C2BB}"/>
              </a:ext>
            </a:extLst>
          </p:cNvPr>
          <p:cNvSpPr txBox="1"/>
          <p:nvPr/>
        </p:nvSpPr>
        <p:spPr>
          <a:xfrm>
            <a:off x="1769054" y="380864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7E09B2-FE65-7D41-A28A-A651EBE9785B}"/>
              </a:ext>
            </a:extLst>
          </p:cNvPr>
          <p:cNvCxnSpPr/>
          <p:nvPr/>
        </p:nvCxnSpPr>
        <p:spPr>
          <a:xfrm flipV="1">
            <a:off x="2130154" y="3992746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36">
            <a:extLst>
              <a:ext uri="{FF2B5EF4-FFF2-40B4-BE49-F238E27FC236}">
                <a16:creationId xmlns:a16="http://schemas.microsoft.com/office/drawing/2014/main" id="{1B3F92C8-1459-9041-8F8E-119F99ED429D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556579" y="3706515"/>
            <a:ext cx="193675" cy="390525"/>
            <a:chOff x="3113" y="1701"/>
            <a:chExt cx="122" cy="246"/>
          </a:xfrm>
        </p:grpSpPr>
        <p:sp>
          <p:nvSpPr>
            <p:cNvPr id="21" name="Line 37">
              <a:extLst>
                <a:ext uri="{FF2B5EF4-FFF2-40B4-BE49-F238E27FC236}">
                  <a16:creationId xmlns:a16="http://schemas.microsoft.com/office/drawing/2014/main" id="{2510F939-EC4C-5F44-BC6A-9462780C1A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4" y="1701"/>
              <a:ext cx="0" cy="24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" name="Oval 38">
              <a:extLst>
                <a:ext uri="{FF2B5EF4-FFF2-40B4-BE49-F238E27FC236}">
                  <a16:creationId xmlns:a16="http://schemas.microsoft.com/office/drawing/2014/main" id="{E1B1A19F-6D16-4A48-A78B-DE4E5AE0D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39">
              <a:extLst>
                <a:ext uri="{FF2B5EF4-FFF2-40B4-BE49-F238E27FC236}">
                  <a16:creationId xmlns:a16="http://schemas.microsoft.com/office/drawing/2014/main" id="{FD80C3A4-9B99-D043-952B-9187EAF41F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1D339B0-FAD6-5E49-A17F-B2D8493DDA5F}"/>
              </a:ext>
            </a:extLst>
          </p:cNvPr>
          <p:cNvSpPr txBox="1"/>
          <p:nvPr/>
        </p:nvSpPr>
        <p:spPr>
          <a:xfrm>
            <a:off x="3521654" y="3281065"/>
            <a:ext cx="243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3847F0-EC05-134A-BD86-F23CB1A03789}"/>
              </a:ext>
            </a:extLst>
          </p:cNvPr>
          <p:cNvSpPr txBox="1"/>
          <p:nvPr/>
        </p:nvSpPr>
        <p:spPr>
          <a:xfrm>
            <a:off x="5350454" y="3200400"/>
            <a:ext cx="5165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Ideal to have something like this, where</a:t>
            </a:r>
          </a:p>
          <a:p>
            <a:r>
              <a:rPr lang="en-US" sz="2400" dirty="0" err="1"/>
              <a:t>i</a:t>
            </a:r>
            <a:r>
              <a:rPr lang="en-US" sz="2400" dirty="0"/>
              <a:t> can be an integer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0AC498-9643-AC4C-BC51-07299042272F}"/>
              </a:ext>
            </a:extLst>
          </p:cNvPr>
          <p:cNvSpPr txBox="1"/>
          <p:nvPr/>
        </p:nvSpPr>
        <p:spPr>
          <a:xfrm>
            <a:off x="5350454" y="4267200"/>
            <a:ext cx="2630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 this is insecure!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9DC539-13C7-B64E-A8B4-A9CB410BD970}"/>
              </a:ext>
            </a:extLst>
          </p:cNvPr>
          <p:cNvSpPr txBox="1"/>
          <p:nvPr/>
        </p:nvSpPr>
        <p:spPr>
          <a:xfrm>
            <a:off x="609600" y="1524000"/>
            <a:ext cx="653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Question: how to do fast TPRP from PRP?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157881-0825-204B-AFC2-3C0CC431DCBD}"/>
              </a:ext>
            </a:extLst>
          </p:cNvPr>
          <p:cNvSpPr txBox="1"/>
          <p:nvPr/>
        </p:nvSpPr>
        <p:spPr>
          <a:xfrm>
            <a:off x="626533" y="2053123"/>
            <a:ext cx="3974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Assume message spaces {0,1}</a:t>
            </a:r>
            <a:r>
              <a:rPr lang="en-US" sz="2400" baseline="30000" dirty="0"/>
              <a:t>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FA66264-EEC5-E543-9111-1DB597D66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663" y="2128957"/>
            <a:ext cx="3618379" cy="3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5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24" grpId="0"/>
      <p:bldP spid="25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Essentials on GF(2</a:t>
            </a:r>
            <a:r>
              <a:rPr lang="en-US" b="1" baseline="30000" dirty="0"/>
              <a:t>n</a:t>
            </a:r>
            <a:r>
              <a:rPr lang="en-US" b="1" dirty="0"/>
              <a:t>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/>
              <a:t>GF(2</a:t>
            </a:r>
            <a:r>
              <a:rPr lang="en-US" baseline="30000" dirty="0"/>
              <a:t>n</a:t>
            </a:r>
            <a:r>
              <a:rPr lang="en-US" dirty="0"/>
              <a:t>) is Finite (</a:t>
            </a:r>
            <a:r>
              <a:rPr lang="en-US" dirty="0" err="1"/>
              <a:t>Galios</a:t>
            </a:r>
            <a:r>
              <a:rPr lang="en-US" dirty="0"/>
              <a:t>) Field over n-bit strings </a:t>
            </a:r>
          </a:p>
          <a:p>
            <a:r>
              <a:rPr lang="en-US" dirty="0"/>
              <a:t>Represent point </a:t>
            </a:r>
            <a:r>
              <a:rPr lang="en-US" i="1" dirty="0"/>
              <a:t>a</a:t>
            </a:r>
            <a:r>
              <a:rPr lang="en-US" dirty="0"/>
              <a:t> equivalently as:</a:t>
            </a:r>
          </a:p>
          <a:p>
            <a:pPr lvl="1"/>
            <a:r>
              <a:rPr lang="en-US" dirty="0"/>
              <a:t>Polynomial </a:t>
            </a:r>
          </a:p>
          <a:p>
            <a:pPr lvl="1"/>
            <a:r>
              <a:rPr lang="en-US" dirty="0"/>
              <a:t>Integer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Bit string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819401"/>
            <a:ext cx="4876800" cy="388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429001"/>
            <a:ext cx="1320800" cy="7537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0" y="4495800"/>
            <a:ext cx="2273300" cy="19088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10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/>
              <a:t>GF(2</a:t>
            </a:r>
            <a:r>
              <a:rPr lang="en-US" baseline="30000" dirty="0"/>
              <a:t>n</a:t>
            </a:r>
            <a:r>
              <a:rPr lang="en-US" dirty="0"/>
              <a:t>) is Finite (</a:t>
            </a:r>
            <a:r>
              <a:rPr lang="en-US" dirty="0" err="1"/>
              <a:t>Galios</a:t>
            </a:r>
            <a:r>
              <a:rPr lang="en-US" dirty="0"/>
              <a:t>) Field over n-bit strings </a:t>
            </a:r>
          </a:p>
          <a:p>
            <a:r>
              <a:rPr lang="en-US" dirty="0"/>
              <a:t>Addition = bitwise </a:t>
            </a:r>
            <a:r>
              <a:rPr lang="en-US" dirty="0" err="1"/>
              <a:t>xor</a:t>
            </a:r>
            <a:r>
              <a:rPr lang="en-US" dirty="0"/>
              <a:t> of points (as bit strings)</a:t>
            </a:r>
          </a:p>
          <a:p>
            <a:r>
              <a:rPr lang="en-US" dirty="0"/>
              <a:t>Multiplication:</a:t>
            </a:r>
          </a:p>
          <a:p>
            <a:pPr lvl="1"/>
            <a:r>
              <a:rPr lang="en-US" dirty="0"/>
              <a:t>fix primitive poly. For n = 128 use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Multiple points </a:t>
            </a:r>
            <a:r>
              <a:rPr lang="en-US" i="1" dirty="0"/>
              <a:t>ac </a:t>
            </a:r>
            <a:r>
              <a:rPr lang="en-US" dirty="0"/>
              <a:t>by treating as polynomials, multiplying formal polys, and take remainder mod fixed prim poly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0" y="3886200"/>
            <a:ext cx="4127500" cy="41393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981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Essentials on GF(2</a:t>
            </a:r>
            <a:r>
              <a:rPr lang="en-US" b="1" baseline="30000" dirty="0"/>
              <a:t>n</a:t>
            </a:r>
            <a:r>
              <a:rPr lang="en-US" b="1" dirty="0"/>
              <a:t>)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5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05001" y="1824182"/>
            <a:ext cx="3958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Multiplication by 2 is fast!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33600" y="4767184"/>
            <a:ext cx="5319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i="1" dirty="0"/>
              <a:t>a</a:t>
            </a:r>
            <a:r>
              <a:rPr lang="en-US" sz="2400" i="1" baseline="-25000" dirty="0"/>
              <a:t>n-1 </a:t>
            </a:r>
            <a:r>
              <a:rPr lang="en-US" sz="2400" dirty="0"/>
              <a:t>= 1 then: </a:t>
            </a:r>
          </a:p>
          <a:p>
            <a:r>
              <a:rPr lang="en-US" sz="2400" dirty="0"/>
              <a:t>	left-shift </a:t>
            </a:r>
            <a:r>
              <a:rPr lang="en-US" sz="2400" i="1" dirty="0"/>
              <a:t>a</a:t>
            </a:r>
            <a:r>
              <a:rPr lang="en-US" sz="2400" dirty="0"/>
              <a:t> by 1 and add prim poly</a:t>
            </a:r>
            <a:endParaRPr lang="en-US" sz="2400" i="1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981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Essentials on GF(2</a:t>
            </a:r>
            <a:r>
              <a:rPr lang="en-US" b="1" baseline="30000" dirty="0"/>
              <a:t>n</a:t>
            </a:r>
            <a:r>
              <a:rPr lang="en-US" b="1" dirty="0"/>
              <a:t>)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33600" y="5452984"/>
            <a:ext cx="29826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i="1" dirty="0"/>
              <a:t>a</a:t>
            </a:r>
            <a:r>
              <a:rPr lang="en-US" sz="2400" i="1" baseline="-25000" dirty="0"/>
              <a:t>n-1 </a:t>
            </a:r>
            <a:r>
              <a:rPr lang="en-US" sz="2400" dirty="0"/>
              <a:t>= 0 then: </a:t>
            </a:r>
          </a:p>
          <a:p>
            <a:r>
              <a:rPr lang="en-US" sz="2400" dirty="0"/>
              <a:t>	left-shift </a:t>
            </a:r>
            <a:r>
              <a:rPr lang="en-US" sz="2400" i="1" dirty="0"/>
              <a:t>a</a:t>
            </a:r>
            <a:r>
              <a:rPr lang="en-US" sz="2400" dirty="0"/>
              <a:t> by 1</a:t>
            </a:r>
            <a:endParaRPr lang="en-US" sz="24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60874" y="6182380"/>
            <a:ext cx="5154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One shift and one conditional </a:t>
            </a:r>
            <a:r>
              <a:rPr lang="en-US" sz="2800" dirty="0" err="1"/>
              <a:t>xor</a:t>
            </a:r>
            <a:r>
              <a:rPr lang="en-US" sz="2800" dirty="0"/>
              <a:t>!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590801"/>
            <a:ext cx="8763000" cy="104294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72368" y="4050269"/>
            <a:ext cx="6522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Divide by primitive polynomial and take remainder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9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7924800" cy="990600"/>
          </a:xfrm>
        </p:spPr>
        <p:txBody>
          <a:bodyPr>
            <a:normAutofit/>
          </a:bodyPr>
          <a:lstStyle/>
          <a:p>
            <a:r>
              <a:rPr lang="en-US" b="1" dirty="0"/>
              <a:t>Fast TPRPs: XE construction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5001" y="1066801"/>
            <a:ext cx="8406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Given a good PRP (e.g., AES) how do we build a </a:t>
            </a:r>
            <a:r>
              <a:rPr lang="en-US" sz="2400" dirty="0" err="1"/>
              <a:t>tweakable</a:t>
            </a:r>
            <a:r>
              <a:rPr lang="en-US" sz="2400" dirty="0"/>
              <a:t> PRP?</a:t>
            </a:r>
          </a:p>
          <a:p>
            <a:r>
              <a:rPr lang="en-US" sz="2400" dirty="0"/>
              <a:t>Assume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57801" y="3002340"/>
            <a:ext cx="6476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Multiplication in GF(2</a:t>
            </a:r>
            <a:r>
              <a:rPr lang="en-US" sz="2400" baseline="30000" dirty="0"/>
              <a:t>n</a:t>
            </a:r>
            <a:r>
              <a:rPr lang="en-US" sz="2400" dirty="0"/>
              <a:t>) using primitive</a:t>
            </a:r>
          </a:p>
          <a:p>
            <a:r>
              <a:rPr lang="en-US" sz="2400" dirty="0"/>
              <a:t>polynomial. This means that </a:t>
            </a:r>
          </a:p>
          <a:p>
            <a:r>
              <a:rPr lang="en-US" sz="2400" dirty="0"/>
              <a:t>	2Y, 4Y, 8Y, …</a:t>
            </a:r>
          </a:p>
          <a:p>
            <a:r>
              <a:rPr lang="en-US" sz="2400" dirty="0"/>
              <a:t>are all distinct!  (Think Y = E</a:t>
            </a:r>
            <a:r>
              <a:rPr lang="en-US" sz="2400" baseline="-25000" dirty="0"/>
              <a:t>K</a:t>
            </a:r>
            <a:r>
              <a:rPr lang="en-US" sz="2400" dirty="0"/>
              <a:t>(T) )</a:t>
            </a:r>
          </a:p>
          <a:p>
            <a:endParaRPr lang="en-US" sz="2400" dirty="0"/>
          </a:p>
          <a:p>
            <a:r>
              <a:rPr lang="en-US" sz="2400" dirty="0"/>
              <a:t>Proof by showing low ability to force </a:t>
            </a:r>
            <a:r>
              <a:rPr lang="en-US" sz="2400" dirty="0" err="1"/>
              <a:t>collisons</a:t>
            </a:r>
            <a:r>
              <a:rPr lang="en-US" sz="2400" dirty="0"/>
              <a:t> in input to second E (XOR-universal hash proof)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57133" y="5638801"/>
            <a:ext cx="213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 is this fast?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2133600"/>
            <a:ext cx="3365500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133600"/>
            <a:ext cx="1676400" cy="292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562100"/>
            <a:ext cx="2679700" cy="2667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3733800" y="3894384"/>
            <a:ext cx="762000" cy="533400"/>
            <a:chOff x="3810000" y="3007886"/>
            <a:chExt cx="762000" cy="533400"/>
          </a:xfrm>
        </p:grpSpPr>
        <p:sp>
          <p:nvSpPr>
            <p:cNvPr id="32" name="Rectangle 31"/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3890918" y="2895600"/>
            <a:ext cx="461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525063" y="3418074"/>
            <a:ext cx="762000" cy="533400"/>
            <a:chOff x="3810000" y="3007886"/>
            <a:chExt cx="762000" cy="533400"/>
          </a:xfrm>
        </p:grpSpPr>
        <p:sp>
          <p:nvSpPr>
            <p:cNvPr id="36" name="Rectangle 35"/>
            <p:cNvSpPr/>
            <p:nvPr/>
          </p:nvSpPr>
          <p:spPr>
            <a:xfrm>
              <a:off x="3810000" y="3007886"/>
              <a:ext cx="762000" cy="533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8600" y="3200400"/>
              <a:ext cx="355600" cy="215900"/>
            </a:xfrm>
            <a:prstGeom prst="rect">
              <a:avLst/>
            </a:prstGeom>
          </p:spPr>
        </p:pic>
      </p:grpSp>
      <p:grpSp>
        <p:nvGrpSpPr>
          <p:cNvPr id="38" name="Group 36"/>
          <p:cNvGrpSpPr>
            <a:grpSpLocks/>
          </p:cNvGrpSpPr>
          <p:nvPr/>
        </p:nvGrpSpPr>
        <p:grpSpPr bwMode="auto">
          <a:xfrm flipV="1">
            <a:off x="3986734" y="3389793"/>
            <a:ext cx="193675" cy="488950"/>
            <a:chOff x="3113" y="1639"/>
            <a:chExt cx="122" cy="308"/>
          </a:xfrm>
        </p:grpSpPr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V="1">
              <a:off x="3174" y="1639"/>
              <a:ext cx="0" cy="30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>
              <a:off x="3113" y="1762"/>
              <a:ext cx="12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44" name="Straight Arrow Connector 43"/>
          <p:cNvCxnSpPr>
            <a:stCxn id="50" idx="6"/>
          </p:cNvCxnSpPr>
          <p:nvPr/>
        </p:nvCxnSpPr>
        <p:spPr>
          <a:xfrm flipV="1">
            <a:off x="3657601" y="3678376"/>
            <a:ext cx="319981" cy="11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083571" y="4427784"/>
            <a:ext cx="0" cy="381000"/>
          </a:xfrm>
          <a:prstGeom prst="straightConnector1">
            <a:avLst/>
          </a:prstGeom>
          <a:ln w="9525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676400" y="3499380"/>
            <a:ext cx="367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 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2037501" y="3683481"/>
            <a:ext cx="487563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oup 36"/>
          <p:cNvGrpSpPr>
            <a:grpSpLocks/>
          </p:cNvGrpSpPr>
          <p:nvPr/>
        </p:nvGrpSpPr>
        <p:grpSpPr bwMode="auto">
          <a:xfrm flipV="1">
            <a:off x="3463926" y="3397251"/>
            <a:ext cx="193675" cy="390525"/>
            <a:chOff x="3113" y="1701"/>
            <a:chExt cx="122" cy="246"/>
          </a:xfrm>
        </p:grpSpPr>
        <p:sp>
          <p:nvSpPr>
            <p:cNvPr id="49" name="Line 37"/>
            <p:cNvSpPr>
              <a:spLocks noChangeShapeType="1"/>
            </p:cNvSpPr>
            <p:nvPr/>
          </p:nvSpPr>
          <p:spPr bwMode="auto">
            <a:xfrm flipV="1">
              <a:off x="3174" y="1813"/>
              <a:ext cx="0" cy="13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n w="952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0" name="Oval 38"/>
            <p:cNvSpPr>
              <a:spLocks noChangeArrowheads="1"/>
            </p:cNvSpPr>
            <p:nvPr/>
          </p:nvSpPr>
          <p:spPr bwMode="auto">
            <a:xfrm>
              <a:off x="3113" y="1701"/>
              <a:ext cx="122" cy="123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429000" y="2971800"/>
            <a:ext cx="353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  <a:r>
              <a:rPr lang="en-US" sz="2000" baseline="30000" dirty="0"/>
              <a:t>i</a:t>
            </a:r>
            <a:endParaRPr lang="en-US" sz="2000" dirty="0"/>
          </a:p>
        </p:txBody>
      </p:sp>
      <p:sp>
        <p:nvSpPr>
          <p:cNvPr id="53" name="Line 37"/>
          <p:cNvSpPr>
            <a:spLocks noChangeShapeType="1"/>
          </p:cNvSpPr>
          <p:nvPr/>
        </p:nvSpPr>
        <p:spPr bwMode="auto">
          <a:xfrm flipV="1">
            <a:off x="3287063" y="3690145"/>
            <a:ext cx="176862" cy="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n w="9525" cmpd="sng">
                <a:solidFill>
                  <a:schemeClr val="tx1"/>
                </a:solidFill>
              </a:ln>
            </a:endParaRPr>
          </a:p>
        </p:txBody>
      </p:sp>
      <p:sp>
        <p:nvSpPr>
          <p:cNvPr id="54" name="Oval 38"/>
          <p:cNvSpPr>
            <a:spLocks noChangeArrowheads="1"/>
          </p:cNvSpPr>
          <p:nvPr/>
        </p:nvSpPr>
        <p:spPr bwMode="auto">
          <a:xfrm flipV="1">
            <a:off x="3532982" y="3661495"/>
            <a:ext cx="55563" cy="66915"/>
          </a:xfrm>
          <a:prstGeom prst="ellipse">
            <a:avLst/>
          </a:prstGeom>
          <a:solidFill>
            <a:schemeClr val="tx1"/>
          </a:solidFill>
          <a:ln w="19050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57132" y="6091536"/>
            <a:ext cx="7286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Computing 2Y given Y   is    1 shift and 1 conditional </a:t>
            </a:r>
            <a:r>
              <a:rPr lang="en-US" sz="2400" dirty="0" err="1"/>
              <a:t>xor</a:t>
            </a:r>
            <a:r>
              <a:rPr lang="en-US" sz="2400" dirty="0"/>
              <a:t>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62400" y="5638801"/>
            <a:ext cx="3531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Yes in an amortized sense: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00801" y="697468"/>
            <a:ext cx="169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Rogaway</a:t>
            </a:r>
            <a:r>
              <a:rPr lang="en-US" dirty="0"/>
              <a:t> 2004]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9634-EBAB-2143-B208-A121D7B7F4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55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Deterministic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72E48-318D-0740-BC0D-4644C06B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9200"/>
            <a:ext cx="10972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Length-preserving encryption</a:t>
            </a:r>
          </a:p>
          <a:p>
            <a:pPr lvl="1"/>
            <a:r>
              <a:rPr lang="en-US" dirty="0"/>
              <a:t>“wide-block” block ciphers: how to encrypt (say) 4096 byte block</a:t>
            </a:r>
          </a:p>
          <a:p>
            <a:pPr lvl="1"/>
            <a:r>
              <a:rPr lang="en-US" dirty="0"/>
              <a:t>EME, EME2, CMC, XTR, TET, …</a:t>
            </a:r>
          </a:p>
          <a:p>
            <a:r>
              <a:rPr lang="en-US" dirty="0"/>
              <a:t>Format-preserving encryption (FPE)</a:t>
            </a:r>
          </a:p>
          <a:p>
            <a:pPr lvl="1"/>
            <a:r>
              <a:rPr lang="en-US" dirty="0"/>
              <a:t>Block-cipher on “strange” domain (e.g., all 15-decimal digit strings)</a:t>
            </a:r>
          </a:p>
          <a:p>
            <a:pPr lvl="1"/>
            <a:r>
              <a:rPr lang="en-US" dirty="0"/>
              <a:t>Build using Feistel style constructions, cycle walking</a:t>
            </a:r>
          </a:p>
          <a:p>
            <a:r>
              <a:rPr lang="en-US" dirty="0"/>
              <a:t>Often used as-is to symmetrically encrypt data</a:t>
            </a:r>
          </a:p>
          <a:p>
            <a:pPr lvl="1"/>
            <a:r>
              <a:rPr lang="en-US" dirty="0"/>
              <a:t>Legacy constraints (old data formats)</a:t>
            </a:r>
          </a:p>
          <a:p>
            <a:pPr lvl="1"/>
            <a:r>
              <a:rPr lang="en-US" dirty="0"/>
              <a:t>Space constraints (no ciphertext expansion)</a:t>
            </a:r>
          </a:p>
          <a:p>
            <a:r>
              <a:rPr lang="en-US" dirty="0"/>
              <a:t>Examples:  Database encryption, Disk encryption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52DB45-F1C7-5648-B464-51574854C23B}"/>
              </a:ext>
            </a:extLst>
          </p:cNvPr>
          <p:cNvSpPr/>
          <p:nvPr/>
        </p:nvSpPr>
        <p:spPr>
          <a:xfrm>
            <a:off x="8763000" y="3985189"/>
            <a:ext cx="914400" cy="89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</a:t>
            </a:r>
            <a:r>
              <a:rPr lang="en-US" sz="2400" baseline="-25000" dirty="0"/>
              <a:t>K</a:t>
            </a:r>
            <a:endParaRPr lang="en-US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336FBB-C692-0649-8842-9BC1FBE48F71}"/>
              </a:ext>
            </a:extLst>
          </p:cNvPr>
          <p:cNvCxnSpPr/>
          <p:nvPr/>
        </p:nvCxnSpPr>
        <p:spPr>
          <a:xfrm rot="5400000">
            <a:off x="9053194" y="3833543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C7296C-0B52-FB47-8FD5-F4A739C0DC37}"/>
              </a:ext>
            </a:extLst>
          </p:cNvPr>
          <p:cNvCxnSpPr/>
          <p:nvPr/>
        </p:nvCxnSpPr>
        <p:spPr>
          <a:xfrm rot="5400000">
            <a:off x="9053194" y="5026747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8F15A80-77EE-FB4A-9EDA-6C855483783B}"/>
              </a:ext>
            </a:extLst>
          </p:cNvPr>
          <p:cNvSpPr/>
          <p:nvPr/>
        </p:nvSpPr>
        <p:spPr>
          <a:xfrm>
            <a:off x="8945624" y="3254511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8F0B05-4552-6346-91E2-1CAC8A07CA72}"/>
              </a:ext>
            </a:extLst>
          </p:cNvPr>
          <p:cNvSpPr/>
          <p:nvPr/>
        </p:nvSpPr>
        <p:spPr>
          <a:xfrm>
            <a:off x="8994380" y="5177135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12FD25-B6D3-964B-8F11-24BE4AE14823}"/>
                  </a:ext>
                </a:extLst>
              </p:cNvPr>
              <p:cNvSpPr/>
              <p:nvPr/>
            </p:nvSpPr>
            <p:spPr>
              <a:xfrm>
                <a:off x="10668000" y="4007278"/>
                <a:ext cx="914400" cy="8915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12FD25-B6D3-964B-8F11-24BE4AE14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0" y="4007278"/>
                <a:ext cx="914400" cy="8915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05774D-A108-F343-8BCA-1938127E4652}"/>
              </a:ext>
            </a:extLst>
          </p:cNvPr>
          <p:cNvCxnSpPr/>
          <p:nvPr/>
        </p:nvCxnSpPr>
        <p:spPr>
          <a:xfrm rot="5400000">
            <a:off x="10958194" y="3855632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8C7EE3-F1CF-4B44-99FB-ACF766A104C4}"/>
              </a:ext>
            </a:extLst>
          </p:cNvPr>
          <p:cNvCxnSpPr/>
          <p:nvPr/>
        </p:nvCxnSpPr>
        <p:spPr>
          <a:xfrm rot="5400000">
            <a:off x="10958194" y="5048836"/>
            <a:ext cx="266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D9199F-1D36-8544-8765-7D7B528888EA}"/>
              </a:ext>
            </a:extLst>
          </p:cNvPr>
          <p:cNvSpPr/>
          <p:nvPr/>
        </p:nvSpPr>
        <p:spPr>
          <a:xfrm>
            <a:off x="10850624" y="3276600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A4698E-540B-0C41-AF00-9223F1350B2A}"/>
              </a:ext>
            </a:extLst>
          </p:cNvPr>
          <p:cNvSpPr/>
          <p:nvPr/>
        </p:nvSpPr>
        <p:spPr>
          <a:xfrm>
            <a:off x="10899380" y="5199224"/>
            <a:ext cx="348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DDBEC2-A49B-3143-9A38-43F84CFD39FF}"/>
                  </a:ext>
                </a:extLst>
              </p:cNvPr>
              <p:cNvSpPr txBox="1"/>
              <p:nvPr/>
            </p:nvSpPr>
            <p:spPr>
              <a:xfrm>
                <a:off x="9908485" y="4246273"/>
                <a:ext cx="5309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DDBEC2-A49B-3143-9A38-43F84CFD3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485" y="4246273"/>
                <a:ext cx="53091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EB5BDDB-0CD6-5A47-8674-CA8421F3C6A1}"/>
              </a:ext>
            </a:extLst>
          </p:cNvPr>
          <p:cNvSpPr txBox="1"/>
          <p:nvPr/>
        </p:nvSpPr>
        <p:spPr>
          <a:xfrm>
            <a:off x="9408422" y="5687260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PRF security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43380F-582F-3748-A3BF-9A8E6CA0880D}"/>
              </a:ext>
            </a:extLst>
          </p:cNvPr>
          <p:cNvSpPr txBox="1"/>
          <p:nvPr/>
        </p:nvSpPr>
        <p:spPr>
          <a:xfrm>
            <a:off x="1828800" y="6260068"/>
            <a:ext cx="828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Survey of FPE and variants:   http://</a:t>
            </a:r>
            <a:r>
              <a:rPr lang="en-US" dirty="0" err="1"/>
              <a:t>web.cs.ucdavis.edu</a:t>
            </a:r>
            <a:r>
              <a:rPr lang="en-US" dirty="0"/>
              <a:t>/~</a:t>
            </a:r>
            <a:r>
              <a:rPr lang="en-US" dirty="0" err="1"/>
              <a:t>rogaway</a:t>
            </a:r>
            <a:r>
              <a:rPr lang="en-US" dirty="0"/>
              <a:t>/papers/</a:t>
            </a:r>
            <a:r>
              <a:rPr lang="en-US" dirty="0" err="1"/>
              <a:t>synopsis.pdf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967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476C6-170C-C84D-A2D0-87992AF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Next up: randomized encryption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8348-18E0-AF4B-AC4A-1DEE6D2B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904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F4B4-CF8B-D94A-81A9-84220C55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CFC9F-4048-B244-97A6-53FF013DE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D8C9B-DE57-6647-90F6-4D3F3CEB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9EF7A-4969-444B-8EEB-032768E8F05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6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Sensitive databases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856182" y="2286000"/>
            <a:ext cx="3535218" cy="0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monitor-and-user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5244" y="1547503"/>
            <a:ext cx="950357" cy="9503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40330" y="3957935"/>
            <a:ext cx="894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Banks and other companies store significant amounts of sensitive data 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C6E8F05-0AF5-F34C-BA84-CD6934C16F9E}"/>
              </a:ext>
            </a:extLst>
          </p:cNvPr>
          <p:cNvSpPr/>
          <p:nvPr/>
        </p:nvSpPr>
        <p:spPr>
          <a:xfrm>
            <a:off x="8382000" y="1181367"/>
            <a:ext cx="12192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1C6B3-895C-5E48-812E-57684DF7B46E}"/>
              </a:ext>
            </a:extLst>
          </p:cNvPr>
          <p:cNvSpPr/>
          <p:nvPr/>
        </p:nvSpPr>
        <p:spPr>
          <a:xfrm>
            <a:off x="1140330" y="2650260"/>
            <a:ext cx="33554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Client  </a:t>
            </a:r>
          </a:p>
          <a:p>
            <a:r>
              <a:rPr lang="en-US" sz="2000" dirty="0"/>
              <a:t>(e.g., workstation, web server)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A350B4-B90A-6D48-8A06-2CF95F09B2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0308" y="2362200"/>
          <a:ext cx="348969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Person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Income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55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Charlie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3643589-B3C5-B94E-98EC-E0AAAAD5E854}"/>
              </a:ext>
            </a:extLst>
          </p:cNvPr>
          <p:cNvSpPr txBox="1"/>
          <p:nvPr/>
        </p:nvSpPr>
        <p:spPr>
          <a:xfrm>
            <a:off x="1140330" y="6091535"/>
            <a:ext cx="5762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Sensitive databases </a:t>
            </a:r>
            <a:r>
              <a:rPr lang="en-US" sz="2400" b="1" i="1" dirty="0"/>
              <a:t>key target for attackers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798CDA-0A5A-4748-8A99-0A9D2783F4D1}"/>
              </a:ext>
            </a:extLst>
          </p:cNvPr>
          <p:cNvSpPr txBox="1"/>
          <p:nvPr/>
        </p:nvSpPr>
        <p:spPr>
          <a:xfrm>
            <a:off x="1140330" y="4507194"/>
            <a:ext cx="80947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Databases provide rich queries to quickly fetch relevant data:</a:t>
            </a:r>
          </a:p>
          <a:p>
            <a:pPr lvl="1"/>
            <a:r>
              <a:rPr lang="en-US" sz="2400" dirty="0"/>
              <a:t>	Equality search 	(find all rows with name “Alice”)</a:t>
            </a:r>
          </a:p>
          <a:p>
            <a:pPr lvl="1"/>
            <a:r>
              <a:rPr lang="en-US" sz="2400" dirty="0"/>
              <a:t>	Range queries 		(all rows with 20 &lt;= Age &lt;= 30)</a:t>
            </a:r>
          </a:p>
          <a:p>
            <a:pPr lvl="1"/>
            <a:r>
              <a:rPr lang="en-US" sz="2400" dirty="0"/>
              <a:t>	Sorted lists 		(return records ordered by salary)</a:t>
            </a:r>
          </a:p>
        </p:txBody>
      </p:sp>
      <p:pic>
        <p:nvPicPr>
          <p:cNvPr id="1026" name="Picture 2" descr="Image result for mysql">
            <a:extLst>
              <a:ext uri="{FF2B5EF4-FFF2-40B4-BE49-F238E27FC236}">
                <a16:creationId xmlns:a16="http://schemas.microsoft.com/office/drawing/2014/main" id="{3CB67DAA-7A4F-2841-A30D-9BD2ACBEC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237" y="457200"/>
            <a:ext cx="1762408" cy="90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ongodb">
            <a:extLst>
              <a:ext uri="{FF2B5EF4-FFF2-40B4-BE49-F238E27FC236}">
                <a16:creationId xmlns:a16="http://schemas.microsoft.com/office/drawing/2014/main" id="{7D00EDE7-0B50-1E40-805A-6515C7F0C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544" y="288747"/>
            <a:ext cx="2049495" cy="55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park">
            <a:extLst>
              <a:ext uri="{FF2B5EF4-FFF2-40B4-BE49-F238E27FC236}">
                <a16:creationId xmlns:a16="http://schemas.microsoft.com/office/drawing/2014/main" id="{247954D1-097E-4043-93EC-6C593A118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596" y="1391915"/>
            <a:ext cx="1473200" cy="78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25AA72-E46A-974C-AA63-F7D91D4348D1}"/>
              </a:ext>
            </a:extLst>
          </p:cNvPr>
          <p:cNvSpPr/>
          <p:nvPr/>
        </p:nvSpPr>
        <p:spPr>
          <a:xfrm>
            <a:off x="1828800" y="4876800"/>
            <a:ext cx="7406246" cy="45720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4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Proxy-based encrypted databases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5334000" y="2286000"/>
            <a:ext cx="2286000" cy="0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monitor-and-user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716643"/>
            <a:ext cx="950357" cy="9503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68222" y="4023991"/>
            <a:ext cx="2475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C1 = E(K</a:t>
            </a:r>
            <a:r>
              <a:rPr lang="en-US" sz="2400" baseline="-25000" dirty="0"/>
              <a:t>1</a:t>
            </a:r>
            <a:r>
              <a:rPr lang="en-US" sz="2400" dirty="0"/>
              <a:t>, Alice)</a:t>
            </a:r>
          </a:p>
          <a:p>
            <a:r>
              <a:rPr lang="en-US" sz="2400" dirty="0"/>
              <a:t>C2 = E(K</a:t>
            </a:r>
            <a:r>
              <a:rPr lang="en-US" sz="2400" baseline="-25000" dirty="0"/>
              <a:t>2</a:t>
            </a:r>
            <a:r>
              <a:rPr lang="en-US" sz="2400" dirty="0"/>
              <a:t>, 22)</a:t>
            </a:r>
          </a:p>
          <a:p>
            <a:r>
              <a:rPr lang="en-US" sz="2400" dirty="0"/>
              <a:t>C3 = E(K</a:t>
            </a:r>
            <a:r>
              <a:rPr lang="en-US" sz="2400" baseline="-25000" dirty="0"/>
              <a:t>3</a:t>
            </a:r>
            <a:r>
              <a:rPr lang="en-US" sz="2400" dirty="0"/>
              <a:t>, 100000)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C6E8F05-0AF5-F34C-BA84-CD6934C16F9E}"/>
              </a:ext>
            </a:extLst>
          </p:cNvPr>
          <p:cNvSpPr/>
          <p:nvPr/>
        </p:nvSpPr>
        <p:spPr>
          <a:xfrm>
            <a:off x="8382000" y="1181367"/>
            <a:ext cx="12192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1C6B3-895C-5E48-812E-57684DF7B46E}"/>
              </a:ext>
            </a:extLst>
          </p:cNvPr>
          <p:cNvSpPr/>
          <p:nvPr/>
        </p:nvSpPr>
        <p:spPr>
          <a:xfrm>
            <a:off x="774913" y="3266219"/>
            <a:ext cx="887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Clients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A350B4-B90A-6D48-8A06-2CF95F09B2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0308" y="2362200"/>
          <a:ext cx="348969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Person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Income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55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Charlie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Picture 3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78B06F99-2024-014B-8E98-1C653DCB8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1714768"/>
            <a:ext cx="791573" cy="1566183"/>
          </a:xfrm>
          <a:prstGeom prst="rect">
            <a:avLst/>
          </a:prstGeom>
          <a:noFill/>
        </p:spPr>
      </p:pic>
      <p:pic>
        <p:nvPicPr>
          <p:cNvPr id="19" name="Picture 2" descr="C:\Documents and Settings\rist\Local Settings\Temporary Internet Files\Content.IE5\QB8JK7EN\MCj04339030000[1].png">
            <a:extLst>
              <a:ext uri="{FF2B5EF4-FFF2-40B4-BE49-F238E27FC236}">
                <a16:creationId xmlns:a16="http://schemas.microsoft.com/office/drawing/2014/main" id="{B167F229-B163-DF4D-A9AD-F7900265A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150" y="2743200"/>
            <a:ext cx="476250" cy="476250"/>
          </a:xfrm>
          <a:prstGeom prst="rect">
            <a:avLst/>
          </a:prstGeom>
          <a:noFill/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EA83A7-1ADF-044B-AC67-A5BD933D7D97}"/>
              </a:ext>
            </a:extLst>
          </p:cNvPr>
          <p:cNvCxnSpPr>
            <a:cxnSpLocks/>
          </p:cNvCxnSpPr>
          <p:nvPr/>
        </p:nvCxnSpPr>
        <p:spPr>
          <a:xfrm>
            <a:off x="1967828" y="2286000"/>
            <a:ext cx="1950908" cy="0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C4D56EF-F369-BE4C-8CD2-00E7E4F9D80B}"/>
              </a:ext>
            </a:extLst>
          </p:cNvPr>
          <p:cNvSpPr txBox="1"/>
          <p:nvPr/>
        </p:nvSpPr>
        <p:spPr>
          <a:xfrm>
            <a:off x="3657600" y="3200400"/>
            <a:ext cx="176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Encryption proxy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27C384-A6F5-904E-A689-C04F42E88AC1}"/>
              </a:ext>
            </a:extLst>
          </p:cNvPr>
          <p:cNvSpPr/>
          <p:nvPr/>
        </p:nvSpPr>
        <p:spPr>
          <a:xfrm>
            <a:off x="7987567" y="2765980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6E94D0-C5F4-0B45-AD1D-93C06E4C7FF2}"/>
              </a:ext>
            </a:extLst>
          </p:cNvPr>
          <p:cNvSpPr/>
          <p:nvPr/>
        </p:nvSpPr>
        <p:spPr>
          <a:xfrm>
            <a:off x="8999095" y="2765980"/>
            <a:ext cx="5334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D7ABC7-322D-CB49-9244-1F7CF6B54D55}"/>
              </a:ext>
            </a:extLst>
          </p:cNvPr>
          <p:cNvSpPr/>
          <p:nvPr/>
        </p:nvSpPr>
        <p:spPr>
          <a:xfrm>
            <a:off x="9761095" y="2765980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0E406A-14F2-CA4A-B982-F3C88B3AFAA4}"/>
              </a:ext>
            </a:extLst>
          </p:cNvPr>
          <p:cNvSpPr/>
          <p:nvPr/>
        </p:nvSpPr>
        <p:spPr>
          <a:xfrm>
            <a:off x="7987567" y="3131125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C1’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C7A8D-F170-1148-9064-D2A66FE77724}"/>
              </a:ext>
            </a:extLst>
          </p:cNvPr>
          <p:cNvSpPr/>
          <p:nvPr/>
        </p:nvSpPr>
        <p:spPr>
          <a:xfrm>
            <a:off x="8999095" y="3131125"/>
            <a:ext cx="5334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126C46-3958-E04D-AFEE-81627D3A87F8}"/>
              </a:ext>
            </a:extLst>
          </p:cNvPr>
          <p:cNvSpPr/>
          <p:nvPr/>
        </p:nvSpPr>
        <p:spPr>
          <a:xfrm>
            <a:off x="9761095" y="3131125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C3’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076E21-3F05-9F44-A3C4-C720E4405A55}"/>
              </a:ext>
            </a:extLst>
          </p:cNvPr>
          <p:cNvSpPr/>
          <p:nvPr/>
        </p:nvSpPr>
        <p:spPr>
          <a:xfrm>
            <a:off x="7980072" y="3496270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C1’’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6625B7-C558-5F47-9A08-8BED36AC7BF1}"/>
              </a:ext>
            </a:extLst>
          </p:cNvPr>
          <p:cNvSpPr/>
          <p:nvPr/>
        </p:nvSpPr>
        <p:spPr>
          <a:xfrm>
            <a:off x="8991599" y="3496270"/>
            <a:ext cx="540895" cy="34929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C2’’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9A006D-D8CB-5140-8E9C-BDBD8B8363BD}"/>
              </a:ext>
            </a:extLst>
          </p:cNvPr>
          <p:cNvSpPr/>
          <p:nvPr/>
        </p:nvSpPr>
        <p:spPr>
          <a:xfrm>
            <a:off x="9753600" y="3496270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C3’’</a:t>
            </a:r>
          </a:p>
        </p:txBody>
      </p:sp>
      <p:pic>
        <p:nvPicPr>
          <p:cNvPr id="31" name="Picture 30" descr="monitor-and-user3.png">
            <a:extLst>
              <a:ext uri="{FF2B5EF4-FFF2-40B4-BE49-F238E27FC236}">
                <a16:creationId xmlns:a16="http://schemas.microsoft.com/office/drawing/2014/main" id="{503C6AD6-F9F0-8F48-AF3B-D56A41D7E1E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2973" y="1054245"/>
            <a:ext cx="950357" cy="950357"/>
          </a:xfrm>
          <a:prstGeom prst="rect">
            <a:avLst/>
          </a:prstGeom>
        </p:spPr>
      </p:pic>
      <p:pic>
        <p:nvPicPr>
          <p:cNvPr id="33" name="Picture 32" descr="monitor-and-user3.png">
            <a:extLst>
              <a:ext uri="{FF2B5EF4-FFF2-40B4-BE49-F238E27FC236}">
                <a16:creationId xmlns:a16="http://schemas.microsoft.com/office/drawing/2014/main" id="{BBEAB484-01EC-0849-9697-43FA50E369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09800"/>
            <a:ext cx="950357" cy="950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50B5F3-9FB6-684D-B448-2BA43DAD25B0}"/>
              </a:ext>
            </a:extLst>
          </p:cNvPr>
          <p:cNvSpPr txBox="1"/>
          <p:nvPr/>
        </p:nvSpPr>
        <p:spPr>
          <a:xfrm>
            <a:off x="2057400" y="990600"/>
            <a:ext cx="17940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</a:t>
            </a:r>
          </a:p>
          <a:p>
            <a:r>
              <a:rPr lang="en-US" dirty="0"/>
              <a:t>Alice, 22, 100000</a:t>
            </a:r>
          </a:p>
          <a:p>
            <a:r>
              <a:rPr lang="en-US" dirty="0"/>
              <a:t>Bob, 29, 25000</a:t>
            </a:r>
          </a:p>
          <a:p>
            <a:r>
              <a:rPr lang="en-US" dirty="0"/>
              <a:t>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F9F79E-7627-544A-BBD2-91E91B8B8F24}"/>
              </a:ext>
            </a:extLst>
          </p:cNvPr>
          <p:cNvSpPr txBox="1"/>
          <p:nvPr/>
        </p:nvSpPr>
        <p:spPr>
          <a:xfrm>
            <a:off x="5883168" y="990600"/>
            <a:ext cx="1255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</a:t>
            </a:r>
          </a:p>
          <a:p>
            <a:r>
              <a:rPr lang="en-US" dirty="0"/>
              <a:t>C1, C2, C3</a:t>
            </a:r>
          </a:p>
          <a:p>
            <a:r>
              <a:rPr lang="en-US" dirty="0"/>
              <a:t>C1’, C2’, C3’</a:t>
            </a:r>
          </a:p>
          <a:p>
            <a:r>
              <a:rPr lang="en-US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B79ADE-78DF-AD45-8C67-09ECFFA96B68}"/>
              </a:ext>
            </a:extLst>
          </p:cNvPr>
          <p:cNvSpPr txBox="1"/>
          <p:nvPr/>
        </p:nvSpPr>
        <p:spPr>
          <a:xfrm>
            <a:off x="5105400" y="4023991"/>
            <a:ext cx="23968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C1’ = E(K</a:t>
            </a:r>
            <a:r>
              <a:rPr lang="en-US" sz="2400" baseline="-25000" dirty="0"/>
              <a:t>1</a:t>
            </a:r>
            <a:r>
              <a:rPr lang="en-US" sz="2400" dirty="0"/>
              <a:t>, Bob)</a:t>
            </a:r>
          </a:p>
          <a:p>
            <a:r>
              <a:rPr lang="en-US" sz="2400" dirty="0"/>
              <a:t>C2’ = E(K</a:t>
            </a:r>
            <a:r>
              <a:rPr lang="en-US" sz="2400" baseline="-25000" dirty="0"/>
              <a:t>2</a:t>
            </a:r>
            <a:r>
              <a:rPr lang="en-US" sz="2400" dirty="0"/>
              <a:t>, 29)</a:t>
            </a:r>
          </a:p>
          <a:p>
            <a:r>
              <a:rPr lang="en-US" sz="2400" dirty="0"/>
              <a:t>C3’ = E(K</a:t>
            </a:r>
            <a:r>
              <a:rPr lang="en-US" sz="2400" baseline="-25000" dirty="0"/>
              <a:t>3</a:t>
            </a:r>
            <a:r>
              <a:rPr lang="en-US" sz="2400" dirty="0"/>
              <a:t>, 25000)</a:t>
            </a:r>
          </a:p>
        </p:txBody>
      </p:sp>
      <p:pic>
        <p:nvPicPr>
          <p:cNvPr id="36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F493DC04-85C2-954F-B6E0-F0EDE49F4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17584" y="1080523"/>
            <a:ext cx="1260475" cy="11453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35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4" grpId="0"/>
      <p:bldP spid="32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b="1" dirty="0"/>
              <a:t>Performing DB operations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5334000" y="2286000"/>
            <a:ext cx="2286000" cy="0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monitor-and-user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716643"/>
            <a:ext cx="950357" cy="9503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24200" y="4114800"/>
            <a:ext cx="2143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C* = E(K</a:t>
            </a:r>
            <a:r>
              <a:rPr lang="en-US" sz="2400" baseline="-25000" dirty="0"/>
              <a:t>1</a:t>
            </a:r>
            <a:r>
              <a:rPr lang="en-US" sz="2400" dirty="0"/>
              <a:t>, Alice)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C6E8F05-0AF5-F34C-BA84-CD6934C16F9E}"/>
              </a:ext>
            </a:extLst>
          </p:cNvPr>
          <p:cNvSpPr/>
          <p:nvPr/>
        </p:nvSpPr>
        <p:spPr>
          <a:xfrm>
            <a:off x="8382000" y="1181367"/>
            <a:ext cx="1219200" cy="106680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1C6B3-895C-5E48-812E-57684DF7B46E}"/>
              </a:ext>
            </a:extLst>
          </p:cNvPr>
          <p:cNvSpPr/>
          <p:nvPr/>
        </p:nvSpPr>
        <p:spPr>
          <a:xfrm>
            <a:off x="774913" y="3266219"/>
            <a:ext cx="887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Clients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A350B4-B90A-6D48-8A06-2CF95F09B2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0308" y="2362200"/>
          <a:ext cx="3489692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Person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Income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55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Charlie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" name="Picture 3" descr="C:\Documents and Settings\rist\Local Settings\Temporary Internet Files\Content.IE5\CNYX6FYV\MCj04352420000[1].png">
            <a:extLst>
              <a:ext uri="{FF2B5EF4-FFF2-40B4-BE49-F238E27FC236}">
                <a16:creationId xmlns:a16="http://schemas.microsoft.com/office/drawing/2014/main" id="{78B06F99-2024-014B-8E98-1C653DCB8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1714768"/>
            <a:ext cx="791573" cy="1566183"/>
          </a:xfrm>
          <a:prstGeom prst="rect">
            <a:avLst/>
          </a:prstGeom>
          <a:noFill/>
        </p:spPr>
      </p:pic>
      <p:pic>
        <p:nvPicPr>
          <p:cNvPr id="19" name="Picture 2" descr="C:\Documents and Settings\rist\Local Settings\Temporary Internet Files\Content.IE5\QB8JK7EN\MCj04339030000[1].png">
            <a:extLst>
              <a:ext uri="{FF2B5EF4-FFF2-40B4-BE49-F238E27FC236}">
                <a16:creationId xmlns:a16="http://schemas.microsoft.com/office/drawing/2014/main" id="{B167F229-B163-DF4D-A9AD-F7900265A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150" y="2743200"/>
            <a:ext cx="476250" cy="476250"/>
          </a:xfrm>
          <a:prstGeom prst="rect">
            <a:avLst/>
          </a:prstGeom>
          <a:noFill/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EA83A7-1ADF-044B-AC67-A5BD933D7D97}"/>
              </a:ext>
            </a:extLst>
          </p:cNvPr>
          <p:cNvCxnSpPr>
            <a:cxnSpLocks/>
          </p:cNvCxnSpPr>
          <p:nvPr/>
        </p:nvCxnSpPr>
        <p:spPr>
          <a:xfrm>
            <a:off x="1967828" y="2286000"/>
            <a:ext cx="1950908" cy="0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C4D56EF-F369-BE4C-8CD2-00E7E4F9D80B}"/>
              </a:ext>
            </a:extLst>
          </p:cNvPr>
          <p:cNvSpPr txBox="1"/>
          <p:nvPr/>
        </p:nvSpPr>
        <p:spPr>
          <a:xfrm>
            <a:off x="3657600" y="3200400"/>
            <a:ext cx="176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Encryption proxy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27C384-A6F5-904E-A689-C04F42E88AC1}"/>
              </a:ext>
            </a:extLst>
          </p:cNvPr>
          <p:cNvSpPr/>
          <p:nvPr/>
        </p:nvSpPr>
        <p:spPr>
          <a:xfrm>
            <a:off x="7987567" y="2765980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6E94D0-C5F4-0B45-AD1D-93C06E4C7FF2}"/>
              </a:ext>
            </a:extLst>
          </p:cNvPr>
          <p:cNvSpPr/>
          <p:nvPr/>
        </p:nvSpPr>
        <p:spPr>
          <a:xfrm>
            <a:off x="8999095" y="2765980"/>
            <a:ext cx="5334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D7ABC7-322D-CB49-9244-1F7CF6B54D55}"/>
              </a:ext>
            </a:extLst>
          </p:cNvPr>
          <p:cNvSpPr/>
          <p:nvPr/>
        </p:nvSpPr>
        <p:spPr>
          <a:xfrm>
            <a:off x="9761095" y="2765980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0E406A-14F2-CA4A-B982-F3C88B3AFAA4}"/>
              </a:ext>
            </a:extLst>
          </p:cNvPr>
          <p:cNvSpPr/>
          <p:nvPr/>
        </p:nvSpPr>
        <p:spPr>
          <a:xfrm>
            <a:off x="7987567" y="3131125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C1’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C7A8D-F170-1148-9064-D2A66FE77724}"/>
              </a:ext>
            </a:extLst>
          </p:cNvPr>
          <p:cNvSpPr/>
          <p:nvPr/>
        </p:nvSpPr>
        <p:spPr>
          <a:xfrm>
            <a:off x="8999095" y="3131125"/>
            <a:ext cx="5334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126C46-3958-E04D-AFEE-81627D3A87F8}"/>
              </a:ext>
            </a:extLst>
          </p:cNvPr>
          <p:cNvSpPr/>
          <p:nvPr/>
        </p:nvSpPr>
        <p:spPr>
          <a:xfrm>
            <a:off x="9761095" y="3131125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C3’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076E21-3F05-9F44-A3C4-C720E4405A55}"/>
              </a:ext>
            </a:extLst>
          </p:cNvPr>
          <p:cNvSpPr/>
          <p:nvPr/>
        </p:nvSpPr>
        <p:spPr>
          <a:xfrm>
            <a:off x="7987567" y="3496270"/>
            <a:ext cx="706728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C1’’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6625B7-C558-5F47-9A08-8BED36AC7BF1}"/>
              </a:ext>
            </a:extLst>
          </p:cNvPr>
          <p:cNvSpPr/>
          <p:nvPr/>
        </p:nvSpPr>
        <p:spPr>
          <a:xfrm>
            <a:off x="8991599" y="3496270"/>
            <a:ext cx="540895" cy="34929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C2’’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9A006D-D8CB-5140-8E9C-BDBD8B8363BD}"/>
              </a:ext>
            </a:extLst>
          </p:cNvPr>
          <p:cNvSpPr/>
          <p:nvPr/>
        </p:nvSpPr>
        <p:spPr>
          <a:xfrm>
            <a:off x="9753600" y="3496270"/>
            <a:ext cx="838200" cy="3137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C3’’</a:t>
            </a:r>
          </a:p>
        </p:txBody>
      </p:sp>
      <p:pic>
        <p:nvPicPr>
          <p:cNvPr id="31" name="Picture 30" descr="monitor-and-user3.png">
            <a:extLst>
              <a:ext uri="{FF2B5EF4-FFF2-40B4-BE49-F238E27FC236}">
                <a16:creationId xmlns:a16="http://schemas.microsoft.com/office/drawing/2014/main" id="{503C6AD6-F9F0-8F48-AF3B-D56A41D7E1E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2973" y="1054245"/>
            <a:ext cx="950357" cy="950357"/>
          </a:xfrm>
          <a:prstGeom prst="rect">
            <a:avLst/>
          </a:prstGeom>
        </p:spPr>
      </p:pic>
      <p:pic>
        <p:nvPicPr>
          <p:cNvPr id="33" name="Picture 32" descr="monitor-and-user3.png">
            <a:extLst>
              <a:ext uri="{FF2B5EF4-FFF2-40B4-BE49-F238E27FC236}">
                <a16:creationId xmlns:a16="http://schemas.microsoft.com/office/drawing/2014/main" id="{BBEAB484-01EC-0849-9697-43FA50E369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09800"/>
            <a:ext cx="950357" cy="950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50B5F3-9FB6-684D-B448-2BA43DAD25B0}"/>
              </a:ext>
            </a:extLst>
          </p:cNvPr>
          <p:cNvSpPr txBox="1"/>
          <p:nvPr/>
        </p:nvSpPr>
        <p:spPr>
          <a:xfrm>
            <a:off x="1972957" y="914401"/>
            <a:ext cx="1990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 rows with</a:t>
            </a:r>
          </a:p>
          <a:p>
            <a:r>
              <a:rPr lang="en-US" dirty="0"/>
              <a:t>person = Alice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F9F79E-7627-544A-BBD2-91E91B8B8F24}"/>
              </a:ext>
            </a:extLst>
          </p:cNvPr>
          <p:cNvSpPr txBox="1"/>
          <p:nvPr/>
        </p:nvSpPr>
        <p:spPr>
          <a:xfrm>
            <a:off x="5476606" y="914400"/>
            <a:ext cx="1990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all rows with</a:t>
            </a:r>
          </a:p>
          <a:p>
            <a:r>
              <a:rPr lang="en-US" dirty="0"/>
              <a:t>person = C*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C351F-B742-7D4C-9DAB-5AE66FC25454}"/>
              </a:ext>
            </a:extLst>
          </p:cNvPr>
          <p:cNvSpPr txBox="1"/>
          <p:nvPr/>
        </p:nvSpPr>
        <p:spPr>
          <a:xfrm>
            <a:off x="503012" y="3657600"/>
            <a:ext cx="6823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Proxy recomputes C1 by encrypting search term Alice</a:t>
            </a:r>
          </a:p>
        </p:txBody>
      </p:sp>
      <p:pic>
        <p:nvPicPr>
          <p:cNvPr id="36" name="Picture 5" descr="C:\Documents and Settings\rist\Local Settings\Temporary Internet Files\Content.IE5\RRKU6J6Q\MCj03491210000[1].wmf">
            <a:extLst>
              <a:ext uri="{FF2B5EF4-FFF2-40B4-BE49-F238E27FC236}">
                <a16:creationId xmlns:a16="http://schemas.microsoft.com/office/drawing/2014/main" id="{327789CF-A1FD-D846-8C7D-CBF0D49F4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17584" y="1080523"/>
            <a:ext cx="1260475" cy="1145326"/>
          </a:xfrm>
          <a:prstGeom prst="rect">
            <a:avLst/>
          </a:prstGeom>
          <a:noFill/>
        </p:spPr>
      </p:pic>
      <p:sp>
        <p:nvSpPr>
          <p:cNvPr id="43" name="L-Shape 42">
            <a:extLst>
              <a:ext uri="{FF2B5EF4-FFF2-40B4-BE49-F238E27FC236}">
                <a16:creationId xmlns:a16="http://schemas.microsoft.com/office/drawing/2014/main" id="{FD92FC08-7622-9F4A-9EB1-D1A1D7E293C8}"/>
              </a:ext>
            </a:extLst>
          </p:cNvPr>
          <p:cNvSpPr/>
          <p:nvPr/>
        </p:nvSpPr>
        <p:spPr>
          <a:xfrm rot="18448390">
            <a:off x="9848737" y="4155126"/>
            <a:ext cx="533400" cy="213985"/>
          </a:xfrm>
          <a:prstGeom prst="corner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44">
            <a:extLst>
              <a:ext uri="{FF2B5EF4-FFF2-40B4-BE49-F238E27FC236}">
                <a16:creationId xmlns:a16="http://schemas.microsoft.com/office/drawing/2014/main" id="{3E6E8894-60C7-7C4E-B9F0-F6068D6141C7}"/>
              </a:ext>
            </a:extLst>
          </p:cNvPr>
          <p:cNvSpPr/>
          <p:nvPr/>
        </p:nvSpPr>
        <p:spPr>
          <a:xfrm rot="2691309">
            <a:off x="9850971" y="4994930"/>
            <a:ext cx="533400" cy="533400"/>
          </a:xfrm>
          <a:prstGeom prst="plus">
            <a:avLst>
              <a:gd name="adj" fmla="val 4083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83933B-8477-AA4C-A506-D98B4BF6495E}"/>
                  </a:ext>
                </a:extLst>
              </p:cNvPr>
              <p:cNvSpPr txBox="1"/>
              <p:nvPr/>
            </p:nvSpPr>
            <p:spPr>
              <a:xfrm>
                <a:off x="8565454" y="4202584"/>
                <a:ext cx="133241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C*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C1</a:t>
                </a:r>
              </a:p>
              <a:p>
                <a:r>
                  <a:rPr lang="en-US" sz="2400" dirty="0"/>
                  <a:t>C*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C1’</a:t>
                </a:r>
              </a:p>
              <a:p>
                <a:r>
                  <a:rPr lang="en-US" sz="2400" dirty="0"/>
                  <a:t>C*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C1’’</a:t>
                </a: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B83933B-8477-AA4C-A506-D98B4BF64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454" y="4202584"/>
                <a:ext cx="1332416" cy="1200329"/>
              </a:xfrm>
              <a:prstGeom prst="rect">
                <a:avLst/>
              </a:prstGeom>
              <a:blipFill>
                <a:blip r:embed="rId6"/>
                <a:stretch>
                  <a:fillRect l="-6604" t="-3158" r="-660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ross 48">
            <a:extLst>
              <a:ext uri="{FF2B5EF4-FFF2-40B4-BE49-F238E27FC236}">
                <a16:creationId xmlns:a16="http://schemas.microsoft.com/office/drawing/2014/main" id="{A089DB78-4ED4-9644-9452-16E9D7BD1A1D}"/>
              </a:ext>
            </a:extLst>
          </p:cNvPr>
          <p:cNvSpPr/>
          <p:nvPr/>
        </p:nvSpPr>
        <p:spPr>
          <a:xfrm rot="2691309">
            <a:off x="9871730" y="4537730"/>
            <a:ext cx="533400" cy="533400"/>
          </a:xfrm>
          <a:prstGeom prst="plus">
            <a:avLst>
              <a:gd name="adj" fmla="val 4083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838212-2E52-7445-85F7-467CC9E7FEB9}"/>
              </a:ext>
            </a:extLst>
          </p:cNvPr>
          <p:cNvSpPr txBox="1"/>
          <p:nvPr/>
        </p:nvSpPr>
        <p:spPr>
          <a:xfrm>
            <a:off x="2690968" y="5801380"/>
            <a:ext cx="6537211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Works with existing DB implementations!</a:t>
            </a:r>
          </a:p>
        </p:txBody>
      </p:sp>
    </p:spTree>
    <p:extLst>
      <p:ext uri="{BB962C8B-B14F-4D97-AF65-F5344CB8AC3E}">
        <p14:creationId xmlns:p14="http://schemas.microsoft.com/office/powerpoint/2010/main" val="357354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  <p:bldP spid="32" grpId="0"/>
      <p:bldP spid="5" grpId="0"/>
      <p:bldP spid="43" grpId="0" animBg="1"/>
      <p:bldP spid="45" grpId="0" animBg="1"/>
      <p:bldP spid="48" grpId="0"/>
      <p:bldP spid="49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Frequency attacks against deterministic encryption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990600"/>
            <a:ext cx="10493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Idea</a:t>
            </a:r>
            <a:r>
              <a:rPr lang="en-US" sz="2400" dirty="0"/>
              <a:t>: if attacker knows something about distribution of plaintexts, we can exploit 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5C4F11-A99D-904C-B335-2D0D03D7E4A4}"/>
              </a:ext>
            </a:extLst>
          </p:cNvPr>
          <p:cNvCxnSpPr/>
          <p:nvPr/>
        </p:nvCxnSpPr>
        <p:spPr>
          <a:xfrm>
            <a:off x="7062012" y="2667000"/>
            <a:ext cx="0" cy="2209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E6A595-9885-DF46-BB6E-02D9081C5687}"/>
              </a:ext>
            </a:extLst>
          </p:cNvPr>
          <p:cNvCxnSpPr>
            <a:cxnSpLocks/>
          </p:cNvCxnSpPr>
          <p:nvPr/>
        </p:nvCxnSpPr>
        <p:spPr>
          <a:xfrm flipH="1">
            <a:off x="7062012" y="4876800"/>
            <a:ext cx="2743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BB29DCA-C1C6-704F-8B61-D58F28B1A7EE}"/>
              </a:ext>
            </a:extLst>
          </p:cNvPr>
          <p:cNvSpPr/>
          <p:nvPr/>
        </p:nvSpPr>
        <p:spPr>
          <a:xfrm>
            <a:off x="7290612" y="3810000"/>
            <a:ext cx="228600" cy="990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EA501F-7E71-8D45-B272-E9D7FE5E5283}"/>
              </a:ext>
            </a:extLst>
          </p:cNvPr>
          <p:cNvSpPr/>
          <p:nvPr/>
        </p:nvSpPr>
        <p:spPr>
          <a:xfrm>
            <a:off x="7747811" y="3124200"/>
            <a:ext cx="228600" cy="167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756205-3A0C-294F-8810-7BDE6C58FF5D}"/>
              </a:ext>
            </a:extLst>
          </p:cNvPr>
          <p:cNvSpPr/>
          <p:nvPr/>
        </p:nvSpPr>
        <p:spPr>
          <a:xfrm>
            <a:off x="8205010" y="3581400"/>
            <a:ext cx="228596" cy="12167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269347-D2F9-414D-98B0-5277771A1DA1}"/>
              </a:ext>
            </a:extLst>
          </p:cNvPr>
          <p:cNvSpPr/>
          <p:nvPr/>
        </p:nvSpPr>
        <p:spPr>
          <a:xfrm>
            <a:off x="8662209" y="4191000"/>
            <a:ext cx="228600" cy="6071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55C115-C502-C14B-B76A-C65089854171}"/>
              </a:ext>
            </a:extLst>
          </p:cNvPr>
          <p:cNvSpPr/>
          <p:nvPr/>
        </p:nvSpPr>
        <p:spPr>
          <a:xfrm>
            <a:off x="9119412" y="3352800"/>
            <a:ext cx="228600" cy="14453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D175D9-B0B3-1648-A8C7-CB13F1A1E2B5}"/>
              </a:ext>
            </a:extLst>
          </p:cNvPr>
          <p:cNvSpPr txBox="1"/>
          <p:nvPr/>
        </p:nvSpPr>
        <p:spPr>
          <a:xfrm rot="18864473">
            <a:off x="2740864" y="522310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alice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9A1C5C-C223-AD42-A354-90DF3688C27F}"/>
              </a:ext>
            </a:extLst>
          </p:cNvPr>
          <p:cNvCxnSpPr/>
          <p:nvPr/>
        </p:nvCxnSpPr>
        <p:spPr>
          <a:xfrm>
            <a:off x="3048000" y="2689447"/>
            <a:ext cx="0" cy="2209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0AC85C-0857-044F-8ACE-0D1212B828CD}"/>
              </a:ext>
            </a:extLst>
          </p:cNvPr>
          <p:cNvCxnSpPr>
            <a:cxnSpLocks/>
          </p:cNvCxnSpPr>
          <p:nvPr/>
        </p:nvCxnSpPr>
        <p:spPr>
          <a:xfrm flipH="1">
            <a:off x="3048000" y="4899247"/>
            <a:ext cx="2743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BA5498F-A9DB-6844-BECF-E7FE08A7998F}"/>
              </a:ext>
            </a:extLst>
          </p:cNvPr>
          <p:cNvSpPr/>
          <p:nvPr/>
        </p:nvSpPr>
        <p:spPr>
          <a:xfrm>
            <a:off x="4499692" y="3832447"/>
            <a:ext cx="228600" cy="990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375E42-FDB0-4F40-ADD0-1F8ED299B56E}"/>
              </a:ext>
            </a:extLst>
          </p:cNvPr>
          <p:cNvSpPr/>
          <p:nvPr/>
        </p:nvSpPr>
        <p:spPr>
          <a:xfrm>
            <a:off x="3219449" y="3146647"/>
            <a:ext cx="228600" cy="1676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31F14A-9D44-C54E-8E0F-9C54F022FC3A}"/>
              </a:ext>
            </a:extLst>
          </p:cNvPr>
          <p:cNvSpPr/>
          <p:nvPr/>
        </p:nvSpPr>
        <p:spPr>
          <a:xfrm>
            <a:off x="4072947" y="3606345"/>
            <a:ext cx="228596" cy="12167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BB612D-3B95-DC46-B83E-D145E430DF9E}"/>
              </a:ext>
            </a:extLst>
          </p:cNvPr>
          <p:cNvSpPr/>
          <p:nvPr/>
        </p:nvSpPr>
        <p:spPr>
          <a:xfrm>
            <a:off x="4926440" y="4215945"/>
            <a:ext cx="228600" cy="6071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AFBF07-CC3D-9B4D-85C6-5A35A2164C20}"/>
              </a:ext>
            </a:extLst>
          </p:cNvPr>
          <p:cNvSpPr/>
          <p:nvPr/>
        </p:nvSpPr>
        <p:spPr>
          <a:xfrm>
            <a:off x="3646198" y="3377745"/>
            <a:ext cx="228600" cy="14453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70201E-EB11-6240-AEB7-956FC8C896EA}"/>
              </a:ext>
            </a:extLst>
          </p:cNvPr>
          <p:cNvSpPr txBox="1"/>
          <p:nvPr/>
        </p:nvSpPr>
        <p:spPr>
          <a:xfrm rot="18747198">
            <a:off x="3381213" y="5170783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tim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8835CB-D8C1-9441-A7A5-B99D9BD1130C}"/>
              </a:ext>
            </a:extLst>
          </p:cNvPr>
          <p:cNvSpPr txBox="1"/>
          <p:nvPr/>
        </p:nvSpPr>
        <p:spPr>
          <a:xfrm rot="18747198">
            <a:off x="3842304" y="520506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26116D-6619-4846-9594-EDA5F063B4D4}"/>
              </a:ext>
            </a:extLst>
          </p:cNvPr>
          <p:cNvSpPr txBox="1"/>
          <p:nvPr/>
        </p:nvSpPr>
        <p:spPr>
          <a:xfrm rot="18747198">
            <a:off x="4773975" y="517566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07F6D9-34A3-2148-8228-929782DA7501}"/>
              </a:ext>
            </a:extLst>
          </p:cNvPr>
          <p:cNvSpPr txBox="1"/>
          <p:nvPr/>
        </p:nvSpPr>
        <p:spPr>
          <a:xfrm rot="18747198">
            <a:off x="4324898" y="519088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317CD0-AF3D-4743-8B99-68C973846B19}"/>
              </a:ext>
            </a:extLst>
          </p:cNvPr>
          <p:cNvSpPr txBox="1"/>
          <p:nvPr/>
        </p:nvSpPr>
        <p:spPr>
          <a:xfrm rot="18864473">
            <a:off x="7130115" y="5126013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2C012A-B0E5-1541-B870-0190E142A47F}"/>
              </a:ext>
            </a:extLst>
          </p:cNvPr>
          <p:cNvSpPr txBox="1"/>
          <p:nvPr/>
        </p:nvSpPr>
        <p:spPr>
          <a:xfrm rot="18747198">
            <a:off x="7609185" y="5126013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0240B4-140F-0545-943C-6E180A5A4D70}"/>
              </a:ext>
            </a:extLst>
          </p:cNvPr>
          <p:cNvSpPr txBox="1"/>
          <p:nvPr/>
        </p:nvSpPr>
        <p:spPr>
          <a:xfrm rot="18747198">
            <a:off x="8095923" y="5126013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5441A1-B5AF-B940-81CB-244FA32B4062}"/>
              </a:ext>
            </a:extLst>
          </p:cNvPr>
          <p:cNvSpPr txBox="1"/>
          <p:nvPr/>
        </p:nvSpPr>
        <p:spPr>
          <a:xfrm rot="18747198">
            <a:off x="9046029" y="5126013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AB0521-1921-2B44-A6E0-79608F41AE50}"/>
              </a:ext>
            </a:extLst>
          </p:cNvPr>
          <p:cNvSpPr txBox="1"/>
          <p:nvPr/>
        </p:nvSpPr>
        <p:spPr>
          <a:xfrm rot="18747198">
            <a:off x="8605768" y="5126013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4BDB76-BD06-8D41-838B-8B726D3D9823}"/>
              </a:ext>
            </a:extLst>
          </p:cNvPr>
          <p:cNvSpPr txBox="1"/>
          <p:nvPr/>
        </p:nvSpPr>
        <p:spPr>
          <a:xfrm>
            <a:off x="2922481" y="2133600"/>
            <a:ext cx="214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Plaintext distribution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3B664D-3002-874D-B9F8-B6CFE9E91CFA}"/>
              </a:ext>
            </a:extLst>
          </p:cNvPr>
          <p:cNvSpPr txBox="1"/>
          <p:nvPr/>
        </p:nvSpPr>
        <p:spPr>
          <a:xfrm>
            <a:off x="1539202" y="3756247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7BF952-B824-CB4E-ABEA-DEACE4A9A697}"/>
              </a:ext>
            </a:extLst>
          </p:cNvPr>
          <p:cNvSpPr txBox="1"/>
          <p:nvPr/>
        </p:nvSpPr>
        <p:spPr>
          <a:xfrm>
            <a:off x="6757212" y="2083958"/>
            <a:ext cx="343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Ciphertext distribution in database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C33E40-1EA9-7349-A874-D709F893E4F2}"/>
              </a:ext>
            </a:extLst>
          </p:cNvPr>
          <p:cNvSpPr txBox="1"/>
          <p:nvPr/>
        </p:nvSpPr>
        <p:spPr>
          <a:xfrm>
            <a:off x="1219200" y="5798403"/>
            <a:ext cx="1021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“good” ciphers, this is all information adversary gets from database</a:t>
            </a:r>
          </a:p>
          <a:p>
            <a:r>
              <a:rPr lang="en-US" sz="2400" b="1" i="1" dirty="0"/>
              <a:t>Frequency analysis best-possible attack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C0146313-5D1C-0643-B6A1-B24B50EFE089}"/>
              </a:ext>
            </a:extLst>
          </p:cNvPr>
          <p:cNvCxnSpPr>
            <a:stCxn id="23" idx="0"/>
            <a:endCxn id="15" idx="0"/>
          </p:cNvCxnSpPr>
          <p:nvPr/>
        </p:nvCxnSpPr>
        <p:spPr>
          <a:xfrm rot="5400000" flipH="1" flipV="1">
            <a:off x="5586707" y="871243"/>
            <a:ext cx="22447" cy="4528362"/>
          </a:xfrm>
          <a:prstGeom prst="curvedConnector3">
            <a:avLst>
              <a:gd name="adj1" fmla="val 2905065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7D3502F5-FC40-F04A-A16E-5CC10720ABF1}"/>
              </a:ext>
            </a:extLst>
          </p:cNvPr>
          <p:cNvCxnSpPr>
            <a:cxnSpLocks/>
            <a:stCxn id="26" idx="0"/>
            <a:endCxn id="18" idx="0"/>
          </p:cNvCxnSpPr>
          <p:nvPr/>
        </p:nvCxnSpPr>
        <p:spPr>
          <a:xfrm rot="5400000" flipH="1" flipV="1">
            <a:off x="6484633" y="628666"/>
            <a:ext cx="24945" cy="5473214"/>
          </a:xfrm>
          <a:prstGeom prst="curvedConnector3">
            <a:avLst>
              <a:gd name="adj1" fmla="val 2624161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62A02B4-A729-D045-85DD-832175528861}"/>
              </a:ext>
            </a:extLst>
          </p:cNvPr>
          <p:cNvSpPr txBox="1"/>
          <p:nvPr/>
        </p:nvSpPr>
        <p:spPr>
          <a:xfrm>
            <a:off x="10265052" y="1539512"/>
            <a:ext cx="131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[NKW 2016]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DBFF0-CF9E-A84E-831A-70CAD80B2AAA}"/>
              </a:ext>
            </a:extLst>
          </p:cNvPr>
          <p:cNvSpPr txBox="1"/>
          <p:nvPr/>
        </p:nvSpPr>
        <p:spPr>
          <a:xfrm>
            <a:off x="392409" y="1945371"/>
            <a:ext cx="1969791" cy="132343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Estimate using public datasets.</a:t>
            </a:r>
          </a:p>
          <a:p>
            <a:r>
              <a:rPr lang="en-US" sz="2000" dirty="0"/>
              <a:t>Ex: Facebook names dataset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11F05E-D662-2846-83D6-1599F6BE248A}"/>
              </a:ext>
            </a:extLst>
          </p:cNvPr>
          <p:cNvCxnSpPr/>
          <p:nvPr/>
        </p:nvCxnSpPr>
        <p:spPr>
          <a:xfrm>
            <a:off x="2419350" y="2822693"/>
            <a:ext cx="487650" cy="3239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940F8B-ED87-B346-99C3-83A052E64BF8}"/>
              </a:ext>
            </a:extLst>
          </p:cNvPr>
          <p:cNvSpPr txBox="1"/>
          <p:nvPr/>
        </p:nvSpPr>
        <p:spPr>
          <a:xfrm>
            <a:off x="7542016" y="1539512"/>
            <a:ext cx="253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[Al-</a:t>
            </a:r>
            <a:r>
              <a:rPr lang="en-US" dirty="0" err="1"/>
              <a:t>Kindi</a:t>
            </a:r>
            <a:r>
              <a:rPr lang="en-US" dirty="0"/>
              <a:t> 9</a:t>
            </a:r>
            <a:r>
              <a:rPr lang="en-US" baseline="30000" dirty="0"/>
              <a:t>th</a:t>
            </a:r>
            <a:r>
              <a:rPr lang="en-US" dirty="0"/>
              <a:t> century BCE]</a:t>
            </a:r>
          </a:p>
        </p:txBody>
      </p:sp>
    </p:spTree>
    <p:extLst>
      <p:ext uri="{BB962C8B-B14F-4D97-AF65-F5344CB8AC3E}">
        <p14:creationId xmlns:p14="http://schemas.microsoft.com/office/powerpoint/2010/main" val="101630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Unknown message attacks </a:t>
            </a:r>
            <a:br>
              <a:rPr lang="en-US" b="1" dirty="0"/>
            </a:br>
            <a:r>
              <a:rPr lang="en-US" b="1" dirty="0"/>
              <a:t>(ciphertext only attacks)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B64A8-F6DC-C148-A031-97E3BC5A267D}"/>
              </a:ext>
            </a:extLst>
          </p:cNvPr>
          <p:cNvSpPr txBox="1"/>
          <p:nvPr/>
        </p:nvSpPr>
        <p:spPr>
          <a:xfrm>
            <a:off x="829733" y="1828800"/>
            <a:ext cx="5494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Adversary must recover messages associated to ciphertexts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FF60C8-3702-CA41-9640-4774F3B43D68}"/>
              </a:ext>
            </a:extLst>
          </p:cNvPr>
          <p:cNvSpPr txBox="1"/>
          <p:nvPr/>
        </p:nvSpPr>
        <p:spPr>
          <a:xfrm>
            <a:off x="6553200" y="2667000"/>
            <a:ext cx="49953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p</a:t>
            </a:r>
            <a:r>
              <a:rPr lang="en-US" sz="2400" i="1" baseline="-25000" dirty="0"/>
              <a:t>m</a:t>
            </a:r>
            <a:r>
              <a:rPr lang="en-US" sz="2400" dirty="0"/>
              <a:t> is message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Assume sample time is </a:t>
            </a:r>
            <a:r>
              <a:rPr lang="en-US" sz="2400" i="1" dirty="0"/>
              <a:t>T(p</a:t>
            </a:r>
            <a:r>
              <a:rPr lang="en-US" sz="2400" i="1" baseline="-25000" dirty="0"/>
              <a:t>m</a:t>
            </a:r>
            <a:r>
              <a:rPr lang="en-US" sz="2400" i="1" dirty="0"/>
              <a:t>) </a:t>
            </a:r>
            <a:r>
              <a:rPr lang="en-US" sz="2400" dirty="0"/>
              <a:t>and has compact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will assume adversaries know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Adversaries do not see coins used to draw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Adversary outputs a function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DD21D01-13A1-0149-8B91-CBC26EE2C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95600"/>
            <a:ext cx="3352800" cy="2692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405EAB-D9E7-6F48-8606-DE745EBC4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042124"/>
            <a:ext cx="6692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55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Unknown message attacks </a:t>
            </a:r>
            <a:br>
              <a:rPr lang="en-US" b="1" dirty="0"/>
            </a:br>
            <a:r>
              <a:rPr lang="en-US" b="1" dirty="0"/>
              <a:t>(ciphertext only attacks)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B64A8-F6DC-C148-A031-97E3BC5A267D}"/>
              </a:ext>
            </a:extLst>
          </p:cNvPr>
          <p:cNvSpPr txBox="1"/>
          <p:nvPr/>
        </p:nvSpPr>
        <p:spPr>
          <a:xfrm>
            <a:off x="829733" y="1828800"/>
            <a:ext cx="5494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Adversary must recover messages associated to ciphertexts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6D20FB-43FD-CE4F-A0DF-1BBFF5B12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95600"/>
            <a:ext cx="3352800" cy="269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FEF1DE-33B6-9D44-882A-DD5D7A605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042124"/>
            <a:ext cx="6692900" cy="45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05FD6A-243E-B545-9E7B-547ED8CF8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2895600"/>
            <a:ext cx="5638800" cy="226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79750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Theme" id="{AE1AFC4C-FC8B-634E-BAE1-54059BDD1C61}" vid="{554E4260-9945-A346-838D-2613260C1D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</Template>
  <TotalTime>46199</TotalTime>
  <Words>1451</Words>
  <Application>Microsoft Macintosh PowerPoint</Application>
  <PresentationFormat>Widescreen</PresentationFormat>
  <Paragraphs>356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Apple Chancery</vt:lpstr>
      <vt:lpstr>Arial</vt:lpstr>
      <vt:lpstr>Calibri</vt:lpstr>
      <vt:lpstr>Cambria Math</vt:lpstr>
      <vt:lpstr>MyTheme</vt:lpstr>
      <vt:lpstr>CS 6831 Designing Secure Cryptography</vt:lpstr>
      <vt:lpstr>Block ciphers</vt:lpstr>
      <vt:lpstr>Deterministic encryption</vt:lpstr>
      <vt:lpstr>Sensitive databases</vt:lpstr>
      <vt:lpstr>Proxy-based encrypted databases</vt:lpstr>
      <vt:lpstr>Performing DB operations</vt:lpstr>
      <vt:lpstr>Frequency attacks against deterministic encryption</vt:lpstr>
      <vt:lpstr>Unknown message attacks  (ciphertext only attacks)</vt:lpstr>
      <vt:lpstr>Unknown message attacks  (ciphertext only attacks)</vt:lpstr>
      <vt:lpstr>PowerPoint Presentation</vt:lpstr>
      <vt:lpstr>PowerPoint Presentation</vt:lpstr>
      <vt:lpstr>PowerPoint Presentation</vt:lpstr>
      <vt:lpstr>Understanding frequency analysis efficacy</vt:lpstr>
      <vt:lpstr>Understanding frequency analysis efficacy</vt:lpstr>
      <vt:lpstr>Deterministic encryption</vt:lpstr>
      <vt:lpstr>Tweakable ciphers</vt:lpstr>
      <vt:lpstr>Tweakable ciphers</vt:lpstr>
      <vt:lpstr>Tweakable ciphers</vt:lpstr>
      <vt:lpstr>Tweakable ciphers</vt:lpstr>
      <vt:lpstr>Tweakable ciphers</vt:lpstr>
      <vt:lpstr>Tweakable ciphers</vt:lpstr>
      <vt:lpstr>Analysis</vt:lpstr>
      <vt:lpstr>Analysis</vt:lpstr>
      <vt:lpstr>Even faster tweakable blockciphers?</vt:lpstr>
      <vt:lpstr>Even faster tweakable blockciphers?</vt:lpstr>
      <vt:lpstr>Essentials on GF(2n) </vt:lpstr>
      <vt:lpstr>PowerPoint Presentation</vt:lpstr>
      <vt:lpstr>PowerPoint Presentation</vt:lpstr>
      <vt:lpstr>Fast TPRPs: XE construction</vt:lpstr>
      <vt:lpstr>Next up: randomized encryption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Privacy and Safety in Intimate Partner Violence</dc:title>
  <dc:creator>Thomas Ristenpart</dc:creator>
  <cp:lastModifiedBy>Thomas Ristenpart</cp:lastModifiedBy>
  <cp:revision>769</cp:revision>
  <cp:lastPrinted>2019-01-23T18:40:35Z</cp:lastPrinted>
  <dcterms:created xsi:type="dcterms:W3CDTF">2017-09-22T05:03:35Z</dcterms:created>
  <dcterms:modified xsi:type="dcterms:W3CDTF">2019-02-06T18:15:36Z</dcterms:modified>
</cp:coreProperties>
</file>